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304" r:id="rId3"/>
    <p:sldId id="282" r:id="rId4"/>
    <p:sldId id="258" r:id="rId5"/>
    <p:sldId id="287" r:id="rId6"/>
    <p:sldId id="259" r:id="rId7"/>
    <p:sldId id="286" r:id="rId8"/>
    <p:sldId id="307" r:id="rId9"/>
    <p:sldId id="308" r:id="rId10"/>
    <p:sldId id="309" r:id="rId11"/>
    <p:sldId id="310" r:id="rId12"/>
    <p:sldId id="311" r:id="rId13"/>
    <p:sldId id="274" r:id="rId14"/>
    <p:sldId id="302" r:id="rId15"/>
    <p:sldId id="300" r:id="rId16"/>
    <p:sldId id="313" r:id="rId17"/>
    <p:sldId id="316" r:id="rId18"/>
    <p:sldId id="317" r:id="rId19"/>
    <p:sldId id="320" r:id="rId20"/>
    <p:sldId id="319" r:id="rId21"/>
    <p:sldId id="315" r:id="rId22"/>
    <p:sldId id="29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4660"/>
  </p:normalViewPr>
  <p:slideViewPr>
    <p:cSldViewPr snapToGrid="0">
      <p:cViewPr varScale="1">
        <p:scale>
          <a:sx n="74" d="100"/>
          <a:sy n="74"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48CB6015-3F84-4A8E-9E29-9D63811F74AD}" type="datetimeFigureOut">
              <a:rPr lang="en-IN" smtClean="0"/>
              <a:t>11-07-2022</a:t>
            </a:fld>
            <a:endParaRPr lang="en-IN"/>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IN"/>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82C423E8-EBA0-45A2-8922-F7D6C3456E91}" type="slidenum">
              <a:rPr lang="en-IN" smtClean="0"/>
              <a:t>‹#›</a:t>
            </a:fld>
            <a:endParaRPr lang="en-IN"/>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7654058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B6015-3F84-4A8E-9E29-9D63811F74AD}" type="datetimeFigureOut">
              <a:rPr lang="en-IN" smtClean="0"/>
              <a:t>11-07-2022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97990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48CB6015-3F84-4A8E-9E29-9D63811F74AD}" type="datetimeFigureOut">
              <a:rPr lang="en-IN" smtClean="0"/>
              <a:t>11-07-2022</a:t>
            </a:fld>
            <a:endParaRPr lang="en-IN"/>
          </a:p>
        </p:txBody>
      </p:sp>
      <p:sp>
        <p:nvSpPr>
          <p:cNvPr id="5" name="Footer Placeholder 4"/>
          <p:cNvSpPr>
            <a:spLocks noGrp="1"/>
          </p:cNvSpPr>
          <p:nvPr>
            <p:ph type="ftr" sz="quarter" idx="11"/>
          </p:nvPr>
        </p:nvSpPr>
        <p:spPr>
          <a:xfrm>
            <a:off x="2933699" y="6296615"/>
            <a:ext cx="5959577" cy="365125"/>
          </a:xfrm>
        </p:spPr>
        <p:txBody>
          <a:bodyPr/>
          <a:lstStyle/>
          <a:p>
            <a:endParaRPr lang="en-IN"/>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82C423E8-EBA0-45A2-8922-F7D6C3456E91}" type="slidenum">
              <a:rPr lang="en-IN" smtClean="0"/>
              <a:t>‹#›</a:t>
            </a:fld>
            <a:endParaRPr lang="en-IN"/>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30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B6015-3F84-4A8E-9E29-9D63811F74AD}" type="datetimeFigureOut">
              <a:rPr lang="en-IN" smtClean="0"/>
              <a:t>11-07-2022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40373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48CB6015-3F84-4A8E-9E29-9D63811F74AD}" type="datetimeFigureOut">
              <a:rPr lang="en-IN" smtClean="0"/>
              <a:t>11-07-2022</a:t>
            </a:fld>
            <a:endParaRPr lang="en-IN"/>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IN"/>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82C423E8-EBA0-45A2-8922-F7D6C3456E91}" type="slidenum">
              <a:rPr lang="en-IN" smtClean="0"/>
              <a:t>‹#›</a:t>
            </a:fld>
            <a:endParaRPr lang="en-IN"/>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574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CB6015-3F84-4A8E-9E29-9D63811F74AD}" type="datetimeFigureOut">
              <a:rPr lang="en-IN" smtClean="0"/>
              <a:t>11-07-2022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62882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CB6015-3F84-4A8E-9E29-9D63811F74AD}" type="datetimeFigureOut">
              <a:rPr lang="en-IN" smtClean="0"/>
              <a:t>11-07-2022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47821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CB6015-3F84-4A8E-9E29-9D63811F74AD}" type="datetimeFigureOut">
              <a:rPr lang="en-IN" smtClean="0"/>
              <a:t>11-07-2022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202690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48CB6015-3F84-4A8E-9E29-9D63811F74AD}" type="datetimeFigureOut">
              <a:rPr lang="en-IN" smtClean="0"/>
              <a:t>11-07-2022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2C423E8-EBA0-45A2-8922-F7D6C3456E91}" type="slidenum">
              <a:rPr lang="en-IN" smtClean="0"/>
              <a:t>‹#›</a:t>
            </a:fld>
            <a:endParaRPr lang="en-IN"/>
          </a:p>
        </p:txBody>
      </p:sp>
    </p:spTree>
    <p:extLst>
      <p:ext uri="{BB962C8B-B14F-4D97-AF65-F5344CB8AC3E}">
        <p14:creationId xmlns:p14="http://schemas.microsoft.com/office/powerpoint/2010/main" val="37976168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48CB6015-3F84-4A8E-9E29-9D63811F74AD}" type="datetimeFigureOut">
              <a:rPr lang="en-IN" smtClean="0"/>
              <a:t>11-07-2022</a:t>
            </a:fld>
            <a:endParaRPr lang="en-IN"/>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IN"/>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82C423E8-EBA0-45A2-8922-F7D6C3456E91}" type="slidenum">
              <a:rPr lang="en-IN" smtClean="0"/>
              <a:t>‹#›</a:t>
            </a:fld>
            <a:endParaRPr lang="en-IN"/>
          </a:p>
        </p:txBody>
      </p:sp>
    </p:spTree>
    <p:extLst>
      <p:ext uri="{BB962C8B-B14F-4D97-AF65-F5344CB8AC3E}">
        <p14:creationId xmlns:p14="http://schemas.microsoft.com/office/powerpoint/2010/main" val="2926804384"/>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48CB6015-3F84-4A8E-9E29-9D63811F74AD}" type="datetimeFigureOut">
              <a:rPr lang="en-IN" smtClean="0"/>
              <a:t>11-07-2022</a:t>
            </a:fld>
            <a:endParaRPr lang="en-IN"/>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IN"/>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82C423E8-EBA0-45A2-8922-F7D6C3456E91}" type="slidenum">
              <a:rPr lang="en-IN" smtClean="0"/>
              <a:t>‹#›</a:t>
            </a:fld>
            <a:endParaRPr lang="en-IN"/>
          </a:p>
        </p:txBody>
      </p:sp>
    </p:spTree>
    <p:extLst>
      <p:ext uri="{BB962C8B-B14F-4D97-AF65-F5344CB8AC3E}">
        <p14:creationId xmlns:p14="http://schemas.microsoft.com/office/powerpoint/2010/main" val="46946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48CB6015-3F84-4A8E-9E29-9D63811F74AD}" type="datetimeFigureOut">
              <a:rPr lang="en-IN" smtClean="0"/>
              <a:t>11-07-2022</a:t>
            </a:fld>
            <a:endParaRPr lang="en-IN"/>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IN"/>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82C423E8-EBA0-45A2-8922-F7D6C3456E91}" type="slidenum">
              <a:rPr lang="en-IN" smtClean="0"/>
              <a:t>‹#›</a:t>
            </a:fld>
            <a:endParaRPr lang="en-IN"/>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263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2.tmp"/><Relationship Id="rId3" Type="http://schemas.openxmlformats.org/officeDocument/2006/relationships/image" Target="../media/image2.png"/><Relationship Id="rId7" Type="http://schemas.openxmlformats.org/officeDocument/2006/relationships/image" Target="../media/image6.tmp"/><Relationship Id="rId12" Type="http://schemas.openxmlformats.org/officeDocument/2006/relationships/image" Target="../media/image11.tmp"/><Relationship Id="rId2" Type="http://schemas.openxmlformats.org/officeDocument/2006/relationships/image" Target="../media/image1.tmp"/><Relationship Id="rId16" Type="http://schemas.openxmlformats.org/officeDocument/2006/relationships/image" Target="../media/image15.tmp"/><Relationship Id="rId1" Type="http://schemas.openxmlformats.org/officeDocument/2006/relationships/slideLayout" Target="../slideLayouts/slideLayout2.xml"/><Relationship Id="rId6" Type="http://schemas.openxmlformats.org/officeDocument/2006/relationships/image" Target="../media/image5.tmp"/><Relationship Id="rId11" Type="http://schemas.openxmlformats.org/officeDocument/2006/relationships/image" Target="../media/image10.tmp"/><Relationship Id="rId5" Type="http://schemas.openxmlformats.org/officeDocument/2006/relationships/image" Target="../media/image4.tmp"/><Relationship Id="rId15" Type="http://schemas.openxmlformats.org/officeDocument/2006/relationships/image" Target="../media/image14.tmp"/><Relationship Id="rId10" Type="http://schemas.openxmlformats.org/officeDocument/2006/relationships/image" Target="../media/image9.tmp"/><Relationship Id="rId4" Type="http://schemas.openxmlformats.org/officeDocument/2006/relationships/image" Target="../media/image3.tmp"/><Relationship Id="rId9" Type="http://schemas.openxmlformats.org/officeDocument/2006/relationships/image" Target="../media/image8.tmp"/><Relationship Id="rId14" Type="http://schemas.openxmlformats.org/officeDocument/2006/relationships/image" Target="../media/image13.tm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61977" y="4297319"/>
            <a:ext cx="2430023" cy="2552646"/>
          </a:xfrm>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700" y="4297318"/>
            <a:ext cx="2515886" cy="2560682"/>
          </a:xfrm>
          <a:prstGeom prst="rect">
            <a:avLst/>
          </a:prstGeo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253" y="4351050"/>
            <a:ext cx="1767176" cy="2525841"/>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473" y="1776064"/>
            <a:ext cx="2411277" cy="2543215"/>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8173" y="0"/>
            <a:ext cx="2541261" cy="1835819"/>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0569" y="0"/>
            <a:ext cx="1321431" cy="4351051"/>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7072" y="1810048"/>
            <a:ext cx="2626401" cy="2487270"/>
          </a:xfrm>
          <a:prstGeom prst="rect">
            <a:avLst/>
          </a:prstGeom>
        </p:spPr>
      </p:pic>
      <p:pic>
        <p:nvPicPr>
          <p:cNvPr id="12" name="Picture 11" descr="Screen Clipping"/>
          <p:cNvPicPr>
            <a:picLocks noChangeAspect="1"/>
          </p:cNvPicPr>
          <p:nvPr/>
        </p:nvPicPr>
        <p:blipFill>
          <a:blip r:embed="rId9"/>
          <a:stretch>
            <a:fillRect/>
          </a:stretch>
        </p:blipFill>
        <p:spPr>
          <a:xfrm>
            <a:off x="6091237" y="3386131"/>
            <a:ext cx="9526" cy="85737"/>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5320" y="1798849"/>
            <a:ext cx="3081877" cy="2520430"/>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5389" y="0"/>
            <a:ext cx="3325180" cy="1783757"/>
          </a:xfrm>
          <a:prstGeom prst="rect">
            <a:avLst/>
          </a:prstGeom>
        </p:spPr>
      </p:pic>
      <p:pic>
        <p:nvPicPr>
          <p:cNvPr id="3" name="Picture 2"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78049" y="4297318"/>
            <a:ext cx="2583928" cy="2579574"/>
          </a:xfrm>
          <a:prstGeom prst="rect">
            <a:avLst/>
          </a:prstGeom>
        </p:spPr>
      </p:pic>
      <p:pic>
        <p:nvPicPr>
          <p:cNvPr id="9" name="Picture 8"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6281" y="11198"/>
            <a:ext cx="2247422" cy="1772559"/>
          </a:xfrm>
          <a:prstGeom prst="rect">
            <a:avLst/>
          </a:prstGeom>
        </p:spPr>
      </p:pic>
      <p:pic>
        <p:nvPicPr>
          <p:cNvPr id="15" name="Picture 14" descr="Screen Clippi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185" y="0"/>
            <a:ext cx="2884257" cy="1850912"/>
          </a:xfrm>
          <a:prstGeom prst="rect">
            <a:avLst/>
          </a:prstGeom>
        </p:spPr>
      </p:pic>
      <p:pic>
        <p:nvPicPr>
          <p:cNvPr id="16" name="Picture 15"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45" y="1850911"/>
            <a:ext cx="2906259" cy="2431313"/>
          </a:xfrm>
          <a:prstGeom prst="rect">
            <a:avLst/>
          </a:prstGeom>
        </p:spPr>
      </p:pic>
      <p:pic>
        <p:nvPicPr>
          <p:cNvPr id="17" name="Picture 16"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1" y="4297318"/>
            <a:ext cx="2930289" cy="2648513"/>
          </a:xfrm>
          <a:prstGeom prst="rect">
            <a:avLst/>
          </a:prstGeom>
        </p:spPr>
      </p:pic>
    </p:spTree>
    <p:extLst>
      <p:ext uri="{BB962C8B-B14F-4D97-AF65-F5344CB8AC3E}">
        <p14:creationId xmlns:p14="http://schemas.microsoft.com/office/powerpoint/2010/main" val="658688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2005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83621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1329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F0007-C496-4D04-AB66-F13F56E9EA1E}"/>
              </a:ext>
            </a:extLst>
          </p:cNvPr>
          <p:cNvSpPr>
            <a:spLocks noGrp="1"/>
          </p:cNvSpPr>
          <p:nvPr>
            <p:ph type="title"/>
          </p:nvPr>
        </p:nvSpPr>
        <p:spPr/>
        <p:txBody>
          <a:bodyPr/>
          <a:lstStyle/>
          <a:p>
            <a:r>
              <a:rPr lang="de-DE" dirty="0"/>
              <a:t/>
            </a:r>
            <a:br>
              <a:rPr lang="de-DE" dirty="0"/>
            </a:br>
            <a:r>
              <a:rPr lang="de-DE" dirty="0"/>
              <a:t>wie Englisch!</a:t>
            </a:r>
            <a:endParaRPr lang="en-IN" dirty="0"/>
          </a:p>
        </p:txBody>
      </p:sp>
      <p:sp>
        <p:nvSpPr>
          <p:cNvPr id="3" name="Content Placeholder 2">
            <a:extLst>
              <a:ext uri="{FF2B5EF4-FFF2-40B4-BE49-F238E27FC236}">
                <a16:creationId xmlns:a16="http://schemas.microsoft.com/office/drawing/2014/main" xmlns="" id="{C7DAD20D-472D-41F4-864F-F88603FE7D6D}"/>
              </a:ext>
            </a:extLst>
          </p:cNvPr>
          <p:cNvSpPr>
            <a:spLocks noGrp="1"/>
          </p:cNvSpPr>
          <p:nvPr>
            <p:ph sz="half" idx="1"/>
          </p:nvPr>
        </p:nvSpPr>
        <p:spPr>
          <a:xfrm>
            <a:off x="997528" y="2622816"/>
            <a:ext cx="5643418" cy="3657601"/>
          </a:xfrm>
        </p:spPr>
        <p:txBody>
          <a:bodyPr/>
          <a:lstStyle/>
          <a:p>
            <a:pPr marL="457200" indent="-457200">
              <a:buAutoNum type="arabicPeriod"/>
            </a:pPr>
            <a:r>
              <a:rPr lang="de-DE" dirty="0"/>
              <a:t>Die Tat wirkt mächtiger als das Wort.</a:t>
            </a:r>
          </a:p>
          <a:p>
            <a:pPr marL="457200" indent="-457200">
              <a:buAutoNum type="arabicPeriod"/>
            </a:pPr>
            <a:r>
              <a:rPr lang="de-DE" dirty="0"/>
              <a:t>Freunde in der Not gehen tausend auf ein Lot.</a:t>
            </a:r>
          </a:p>
          <a:p>
            <a:pPr marL="457200" indent="-457200">
              <a:buAutoNum type="arabicPeriod"/>
            </a:pPr>
            <a:r>
              <a:rPr lang="de-DE" dirty="0"/>
              <a:t>Es ist nicht alles Gold was glänzt.</a:t>
            </a:r>
          </a:p>
          <a:p>
            <a:pPr marL="457200" indent="-457200">
              <a:buAutoNum type="arabicPeriod"/>
            </a:pPr>
            <a:r>
              <a:rPr lang="de-DE" dirty="0"/>
              <a:t>Arbeit allein macht nicht glücklich.</a:t>
            </a:r>
          </a:p>
          <a:p>
            <a:pPr marL="457200" indent="-457200">
              <a:buAutoNum type="arabicPeriod"/>
            </a:pPr>
            <a:r>
              <a:rPr lang="en-IN" dirty="0"/>
              <a:t>Ende gut, </a:t>
            </a:r>
            <a:r>
              <a:rPr lang="en-IN" dirty="0" err="1"/>
              <a:t>alles</a:t>
            </a:r>
            <a:r>
              <a:rPr lang="en-IN" dirty="0"/>
              <a:t> gut.</a:t>
            </a:r>
          </a:p>
          <a:p>
            <a:pPr marL="457200" indent="-457200">
              <a:buAutoNum type="arabicPeriod"/>
            </a:pPr>
            <a:r>
              <a:rPr lang="en-IN" dirty="0" err="1"/>
              <a:t>Bellende</a:t>
            </a:r>
            <a:r>
              <a:rPr lang="en-IN" dirty="0"/>
              <a:t> </a:t>
            </a:r>
            <a:r>
              <a:rPr lang="en-IN" dirty="0" err="1"/>
              <a:t>Hunde</a:t>
            </a:r>
            <a:r>
              <a:rPr lang="en-IN" dirty="0"/>
              <a:t> </a:t>
            </a:r>
            <a:r>
              <a:rPr lang="en-IN" dirty="0" err="1"/>
              <a:t>beißen</a:t>
            </a:r>
            <a:r>
              <a:rPr lang="en-IN" dirty="0"/>
              <a:t> </a:t>
            </a:r>
            <a:r>
              <a:rPr lang="en-IN" dirty="0" err="1"/>
              <a:t>nicht</a:t>
            </a:r>
            <a:r>
              <a:rPr lang="en-IN" dirty="0"/>
              <a:t>.</a:t>
            </a:r>
          </a:p>
          <a:p>
            <a:pPr marL="457200" indent="-457200">
              <a:buAutoNum type="arabicPeriod"/>
            </a:pPr>
            <a:r>
              <a:rPr lang="en-IN" dirty="0"/>
              <a:t>Besser </a:t>
            </a:r>
            <a:r>
              <a:rPr lang="en-IN" dirty="0" err="1"/>
              <a:t>spät</a:t>
            </a:r>
            <a:r>
              <a:rPr lang="en-IN" dirty="0"/>
              <a:t> </a:t>
            </a:r>
            <a:r>
              <a:rPr lang="en-IN" dirty="0" err="1"/>
              <a:t>als</a:t>
            </a:r>
            <a:r>
              <a:rPr lang="en-IN" dirty="0"/>
              <a:t> </a:t>
            </a:r>
            <a:r>
              <a:rPr lang="en-IN" dirty="0" smtClean="0"/>
              <a:t>gar </a:t>
            </a:r>
            <a:r>
              <a:rPr lang="en-IN" dirty="0" err="1" smtClean="0"/>
              <a:t>nicht</a:t>
            </a:r>
            <a:r>
              <a:rPr lang="en-IN" dirty="0"/>
              <a:t>.</a:t>
            </a:r>
          </a:p>
          <a:p>
            <a:pPr marL="457200" indent="-457200">
              <a:buAutoNum type="arabicPeriod"/>
            </a:pPr>
            <a:r>
              <a:rPr lang="de-DE" dirty="0"/>
              <a:t>Vorsicht ist besser als Nachsicht.</a:t>
            </a:r>
            <a:endParaRPr lang="en-IN" dirty="0"/>
          </a:p>
        </p:txBody>
      </p:sp>
      <p:sp>
        <p:nvSpPr>
          <p:cNvPr id="8" name="Content Placeholder 7">
            <a:extLst>
              <a:ext uri="{FF2B5EF4-FFF2-40B4-BE49-F238E27FC236}">
                <a16:creationId xmlns:a16="http://schemas.microsoft.com/office/drawing/2014/main" xmlns="" id="{897CFE0F-C1AC-4120-AE2B-CCAD081C83D1}"/>
              </a:ext>
            </a:extLst>
          </p:cNvPr>
          <p:cNvSpPr>
            <a:spLocks noGrp="1"/>
          </p:cNvSpPr>
          <p:nvPr>
            <p:ph sz="half" idx="2"/>
          </p:nvPr>
        </p:nvSpPr>
        <p:spPr>
          <a:xfrm>
            <a:off x="6953184" y="2622817"/>
            <a:ext cx="5238816" cy="3657601"/>
          </a:xfrm>
        </p:spPr>
        <p:txBody>
          <a:bodyPr/>
          <a:lstStyle/>
          <a:p>
            <a:pPr marL="457200" indent="-457200">
              <a:buAutoNum type="arabicPeriod"/>
            </a:pPr>
            <a:r>
              <a:rPr lang="de-DE" dirty="0"/>
              <a:t>Actions </a:t>
            </a:r>
            <a:r>
              <a:rPr lang="de-DE" dirty="0" err="1"/>
              <a:t>speak</a:t>
            </a:r>
            <a:r>
              <a:rPr lang="de-DE" dirty="0"/>
              <a:t> </a:t>
            </a:r>
            <a:r>
              <a:rPr lang="de-DE" dirty="0" err="1"/>
              <a:t>louder</a:t>
            </a:r>
            <a:r>
              <a:rPr lang="de-DE" dirty="0"/>
              <a:t> </a:t>
            </a:r>
            <a:r>
              <a:rPr lang="de-DE" dirty="0" err="1"/>
              <a:t>than</a:t>
            </a:r>
            <a:r>
              <a:rPr lang="de-DE" dirty="0"/>
              <a:t> </a:t>
            </a:r>
            <a:r>
              <a:rPr lang="de-DE" dirty="0" err="1"/>
              <a:t>words</a:t>
            </a:r>
            <a:r>
              <a:rPr lang="de-DE" dirty="0"/>
              <a:t>.</a:t>
            </a:r>
          </a:p>
          <a:p>
            <a:pPr marL="457200" indent="-457200">
              <a:buAutoNum type="arabicPeriod"/>
            </a:pPr>
            <a:r>
              <a:rPr lang="en-IN" dirty="0"/>
              <a:t>A friend in need is a friend indeed.</a:t>
            </a:r>
          </a:p>
          <a:p>
            <a:pPr marL="457200" indent="-457200">
              <a:buAutoNum type="arabicPeriod"/>
            </a:pPr>
            <a:r>
              <a:rPr lang="en-IN" dirty="0"/>
              <a:t>All that glitters is not Gold.</a:t>
            </a:r>
          </a:p>
          <a:p>
            <a:pPr marL="457200" indent="-457200">
              <a:buAutoNum type="arabicPeriod"/>
            </a:pPr>
            <a:r>
              <a:rPr lang="en-IN" dirty="0"/>
              <a:t>All work and no play makes Jack a dull boy.</a:t>
            </a:r>
          </a:p>
          <a:p>
            <a:pPr marL="457200" indent="-457200">
              <a:buAutoNum type="arabicPeriod"/>
            </a:pPr>
            <a:r>
              <a:rPr lang="en-IN" dirty="0"/>
              <a:t>All is well that ends well.</a:t>
            </a:r>
          </a:p>
          <a:p>
            <a:pPr marL="457200" indent="-457200">
              <a:buAutoNum type="arabicPeriod"/>
            </a:pPr>
            <a:r>
              <a:rPr lang="en-IN" dirty="0"/>
              <a:t>Dogs that bark, don’t bite.</a:t>
            </a:r>
          </a:p>
          <a:p>
            <a:pPr marL="457200" indent="-457200">
              <a:buAutoNum type="arabicPeriod"/>
            </a:pPr>
            <a:r>
              <a:rPr lang="en-IN" dirty="0"/>
              <a:t>Better late than never.</a:t>
            </a:r>
          </a:p>
          <a:p>
            <a:pPr marL="457200" indent="-457200">
              <a:buAutoNum type="arabicPeriod"/>
            </a:pPr>
            <a:r>
              <a:rPr lang="en-IN" dirty="0"/>
              <a:t>Better safe than sorry.</a:t>
            </a:r>
          </a:p>
        </p:txBody>
      </p:sp>
    </p:spTree>
    <p:extLst>
      <p:ext uri="{BB962C8B-B14F-4D97-AF65-F5344CB8AC3E}">
        <p14:creationId xmlns:p14="http://schemas.microsoft.com/office/powerpoint/2010/main" val="14946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additive="base">
                                        <p:cTn id="5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additive="base">
                                        <p:cTn id="67"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8">
                                            <p:txEl>
                                              <p:pRg st="3" end="3"/>
                                            </p:txEl>
                                          </p:spTgt>
                                        </p:tgtEl>
                                        <p:attrNameLst>
                                          <p:attrName>style.visibility</p:attrName>
                                        </p:attrNameLst>
                                      </p:cBhvr>
                                      <p:to>
                                        <p:strVal val="visible"/>
                                      </p:to>
                                    </p:set>
                                    <p:anim calcmode="lin" valueType="num">
                                      <p:cBhvr additive="base">
                                        <p:cTn id="73"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8">
                                            <p:txEl>
                                              <p:pRg st="4" end="4"/>
                                            </p:txEl>
                                          </p:spTgt>
                                        </p:tgtEl>
                                        <p:attrNameLst>
                                          <p:attrName>style.visibility</p:attrName>
                                        </p:attrNameLst>
                                      </p:cBhvr>
                                      <p:to>
                                        <p:strVal val="visible"/>
                                      </p:to>
                                    </p:set>
                                    <p:anim calcmode="lin" valueType="num">
                                      <p:cBhvr additive="base">
                                        <p:cTn id="79"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8">
                                            <p:txEl>
                                              <p:pRg st="5" end="5"/>
                                            </p:txEl>
                                          </p:spTgt>
                                        </p:tgtEl>
                                        <p:attrNameLst>
                                          <p:attrName>style.visibility</p:attrName>
                                        </p:attrNameLst>
                                      </p:cBhvr>
                                      <p:to>
                                        <p:strVal val="visible"/>
                                      </p:to>
                                    </p:set>
                                    <p:anim calcmode="lin" valueType="num">
                                      <p:cBhvr additive="base">
                                        <p:cTn id="85"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8">
                                            <p:txEl>
                                              <p:pRg st="6" end="6"/>
                                            </p:txEl>
                                          </p:spTgt>
                                        </p:tgtEl>
                                        <p:attrNameLst>
                                          <p:attrName>style.visibility</p:attrName>
                                        </p:attrNameLst>
                                      </p:cBhvr>
                                      <p:to>
                                        <p:strVal val="visible"/>
                                      </p:to>
                                    </p:set>
                                    <p:anim calcmode="lin" valueType="num">
                                      <p:cBhvr additive="base">
                                        <p:cTn id="91"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8">
                                            <p:txEl>
                                              <p:pRg st="7" end="7"/>
                                            </p:txEl>
                                          </p:spTgt>
                                        </p:tgtEl>
                                        <p:attrNameLst>
                                          <p:attrName>style.visibility</p:attrName>
                                        </p:attrNameLst>
                                      </p:cBhvr>
                                      <p:to>
                                        <p:strVal val="visible"/>
                                      </p:to>
                                    </p:set>
                                    <p:anim calcmode="lin" valueType="num">
                                      <p:cBhvr additive="base">
                                        <p:cTn id="97" dur="500" fill="hold"/>
                                        <p:tgtEl>
                                          <p:spTgt spid="8">
                                            <p:txEl>
                                              <p:pRg st="7" end="7"/>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C2892-0A48-4F99-99ED-A6ED8E7887C3}"/>
              </a:ext>
            </a:extLst>
          </p:cNvPr>
          <p:cNvSpPr>
            <a:spLocks noGrp="1"/>
          </p:cNvSpPr>
          <p:nvPr>
            <p:ph type="title"/>
          </p:nvPr>
        </p:nvSpPr>
        <p:spPr/>
        <p:txBody>
          <a:bodyPr/>
          <a:lstStyle/>
          <a:p>
            <a:r>
              <a:rPr lang="de-DE" dirty="0"/>
              <a:t/>
            </a:r>
            <a:br>
              <a:rPr lang="de-DE" dirty="0"/>
            </a:br>
            <a:r>
              <a:rPr lang="de-DE" dirty="0" smtClean="0"/>
              <a:t>wie Englisch!</a:t>
            </a:r>
            <a:endParaRPr lang="de-DE" dirty="0"/>
          </a:p>
        </p:txBody>
      </p:sp>
      <p:sp>
        <p:nvSpPr>
          <p:cNvPr id="3" name="Content Placeholder 2">
            <a:extLst>
              <a:ext uri="{FF2B5EF4-FFF2-40B4-BE49-F238E27FC236}">
                <a16:creationId xmlns:a16="http://schemas.microsoft.com/office/drawing/2014/main" xmlns="" id="{8FD8F039-089E-4BEA-A3A7-B3BAA70182AC}"/>
              </a:ext>
            </a:extLst>
          </p:cNvPr>
          <p:cNvSpPr>
            <a:spLocks noGrp="1"/>
          </p:cNvSpPr>
          <p:nvPr>
            <p:ph sz="half" idx="1"/>
          </p:nvPr>
        </p:nvSpPr>
        <p:spPr>
          <a:xfrm>
            <a:off x="1117600" y="2438398"/>
            <a:ext cx="4636655" cy="3657601"/>
          </a:xfrm>
        </p:spPr>
        <p:txBody>
          <a:bodyPr>
            <a:normAutofit/>
          </a:bodyPr>
          <a:lstStyle/>
          <a:p>
            <a:pPr marL="457200" indent="-457200">
              <a:buAutoNum type="arabicPeriod"/>
            </a:pPr>
            <a:r>
              <a:rPr lang="de-DE" dirty="0" smtClean="0"/>
              <a:t>Gleich </a:t>
            </a:r>
            <a:r>
              <a:rPr lang="de-DE" dirty="0"/>
              <a:t>und gleich gesellt sich gern.</a:t>
            </a:r>
          </a:p>
          <a:p>
            <a:pPr marL="457200" indent="-457200">
              <a:buAutoNum type="arabicPeriod"/>
            </a:pPr>
            <a:r>
              <a:rPr lang="de-DE" dirty="0"/>
              <a:t>Wie gewonnen, so zerronnen.</a:t>
            </a:r>
          </a:p>
          <a:p>
            <a:pPr marL="457200" indent="-457200">
              <a:buAutoNum type="arabicPeriod"/>
            </a:pPr>
            <a:r>
              <a:rPr lang="de-DE" dirty="0"/>
              <a:t>Jedes Unglück hat auch sein Gutes.</a:t>
            </a:r>
          </a:p>
          <a:p>
            <a:pPr marL="457200" indent="-457200">
              <a:buAutoNum type="arabicPeriod"/>
            </a:pPr>
            <a:r>
              <a:rPr lang="de-DE" dirty="0"/>
              <a:t>Andere Länder, andere Sitten.</a:t>
            </a:r>
          </a:p>
          <a:p>
            <a:pPr marL="457200" indent="-457200">
              <a:buAutoNum type="arabicPeriod"/>
            </a:pPr>
            <a:r>
              <a:rPr lang="en-IN" dirty="0"/>
              <a:t>Zwei Dumme, </a:t>
            </a:r>
            <a:r>
              <a:rPr lang="en-IN" dirty="0" err="1"/>
              <a:t>ein</a:t>
            </a:r>
            <a:r>
              <a:rPr lang="en-IN" dirty="0"/>
              <a:t> Gedanke.</a:t>
            </a:r>
          </a:p>
          <a:p>
            <a:pPr marL="457200" indent="-457200">
              <a:buAutoNum type="arabicPeriod"/>
            </a:pPr>
            <a:r>
              <a:rPr lang="de-DE" dirty="0"/>
              <a:t>Alles rächt sich irgendwann.</a:t>
            </a:r>
          </a:p>
          <a:p>
            <a:pPr marL="457200" indent="-457200">
              <a:buAutoNum type="arabicPeriod"/>
            </a:pPr>
            <a:r>
              <a:rPr lang="de-DE" dirty="0"/>
              <a:t>Wie du mir, so ich dir.</a:t>
            </a:r>
            <a:endParaRPr lang="en-IN" dirty="0"/>
          </a:p>
        </p:txBody>
      </p:sp>
      <p:sp>
        <p:nvSpPr>
          <p:cNvPr id="4" name="Content Placeholder 3">
            <a:extLst>
              <a:ext uri="{FF2B5EF4-FFF2-40B4-BE49-F238E27FC236}">
                <a16:creationId xmlns:a16="http://schemas.microsoft.com/office/drawing/2014/main" xmlns="" id="{A5462BD0-216D-44DA-83BC-02BBD26AC97A}"/>
              </a:ext>
            </a:extLst>
          </p:cNvPr>
          <p:cNvSpPr>
            <a:spLocks noGrp="1"/>
          </p:cNvSpPr>
          <p:nvPr>
            <p:ph sz="half" idx="2"/>
          </p:nvPr>
        </p:nvSpPr>
        <p:spPr>
          <a:xfrm>
            <a:off x="6733309" y="2438399"/>
            <a:ext cx="4970962" cy="3657601"/>
          </a:xfrm>
        </p:spPr>
        <p:txBody>
          <a:bodyPr>
            <a:normAutofit/>
          </a:bodyPr>
          <a:lstStyle/>
          <a:p>
            <a:pPr marL="457200" indent="-457200">
              <a:buAutoNum type="arabicPeriod"/>
            </a:pPr>
            <a:r>
              <a:rPr lang="en-IN" dirty="0" smtClean="0"/>
              <a:t>Birds </a:t>
            </a:r>
            <a:r>
              <a:rPr lang="en-IN" dirty="0"/>
              <a:t>of a feather flock together</a:t>
            </a:r>
            <a:r>
              <a:rPr lang="en-IN" dirty="0" smtClean="0"/>
              <a:t>.</a:t>
            </a:r>
            <a:endParaRPr lang="en-IN" dirty="0"/>
          </a:p>
          <a:p>
            <a:pPr marL="457200" indent="-457200">
              <a:buAutoNum type="arabicPeriod"/>
            </a:pPr>
            <a:r>
              <a:rPr lang="en-IN" dirty="0"/>
              <a:t>Easy come, easy go.</a:t>
            </a:r>
          </a:p>
          <a:p>
            <a:pPr marL="457200" indent="-457200">
              <a:buAutoNum type="arabicPeriod"/>
            </a:pPr>
            <a:r>
              <a:rPr lang="en-IN" dirty="0"/>
              <a:t>Every cloud has a silver lining.</a:t>
            </a:r>
          </a:p>
          <a:p>
            <a:pPr marL="457200" indent="-457200">
              <a:buAutoNum type="arabicPeriod"/>
            </a:pPr>
            <a:r>
              <a:rPr lang="en-IN" dirty="0"/>
              <a:t>When in Rome, do as the Romans do.</a:t>
            </a:r>
          </a:p>
          <a:p>
            <a:pPr marL="457200" indent="-457200">
              <a:buAutoNum type="arabicPeriod"/>
            </a:pPr>
            <a:r>
              <a:rPr lang="en-IN" dirty="0"/>
              <a:t>Great minds think alike.</a:t>
            </a:r>
          </a:p>
          <a:p>
            <a:pPr marL="457200" indent="-457200">
              <a:buAutoNum type="arabicPeriod"/>
            </a:pPr>
            <a:r>
              <a:rPr lang="en-IN" dirty="0"/>
              <a:t>What goes around, comes around.</a:t>
            </a:r>
          </a:p>
          <a:p>
            <a:pPr marL="457200" indent="-457200">
              <a:buAutoNum type="arabicPeriod"/>
            </a:pPr>
            <a:r>
              <a:rPr lang="en-IN" dirty="0"/>
              <a:t>Tit for tat.</a:t>
            </a:r>
          </a:p>
        </p:txBody>
      </p:sp>
    </p:spTree>
    <p:extLst>
      <p:ext uri="{BB962C8B-B14F-4D97-AF65-F5344CB8AC3E}">
        <p14:creationId xmlns:p14="http://schemas.microsoft.com/office/powerpoint/2010/main" val="19356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 calcmode="lin" valueType="num">
                                      <p:cBhvr additive="base">
                                        <p:cTn id="5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 calcmode="lin" valueType="num">
                                      <p:cBhvr additive="base">
                                        <p:cTn id="61"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 calcmode="lin" valueType="num">
                                      <p:cBhvr additive="base">
                                        <p:cTn id="6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 calcmode="lin" valueType="num">
                                      <p:cBhvr additive="base">
                                        <p:cTn id="7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 calcmode="lin" valueType="num">
                                      <p:cBhvr additive="base">
                                        <p:cTn id="8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CA97E-E285-46E7-892A-CC07741B79DE}"/>
              </a:ext>
            </a:extLst>
          </p:cNvPr>
          <p:cNvSpPr>
            <a:spLocks noGrp="1"/>
          </p:cNvSpPr>
          <p:nvPr>
            <p:ph type="title"/>
          </p:nvPr>
        </p:nvSpPr>
        <p:spPr/>
        <p:txBody>
          <a:bodyPr/>
          <a:lstStyle/>
          <a:p>
            <a:r>
              <a:rPr lang="de-DE" dirty="0"/>
              <a:t/>
            </a:r>
            <a:br>
              <a:rPr lang="de-DE" dirty="0"/>
            </a:br>
            <a:r>
              <a:rPr lang="de-DE" dirty="0"/>
              <a:t>2 Wörter Redewendungen</a:t>
            </a:r>
            <a:endParaRPr lang="en-IN" dirty="0"/>
          </a:p>
        </p:txBody>
      </p:sp>
      <p:sp>
        <p:nvSpPr>
          <p:cNvPr id="3" name="Content Placeholder 2">
            <a:extLst>
              <a:ext uri="{FF2B5EF4-FFF2-40B4-BE49-F238E27FC236}">
                <a16:creationId xmlns="" xmlns:a16="http://schemas.microsoft.com/office/drawing/2014/main" id="{6FF59F6F-48EE-42EB-9209-5B4CFB3486F0}"/>
              </a:ext>
            </a:extLst>
          </p:cNvPr>
          <p:cNvSpPr>
            <a:spLocks noGrp="1"/>
          </p:cNvSpPr>
          <p:nvPr>
            <p:ph sz="half" idx="1"/>
          </p:nvPr>
        </p:nvSpPr>
        <p:spPr>
          <a:xfrm>
            <a:off x="2397990" y="2438399"/>
            <a:ext cx="4160520" cy="3657601"/>
          </a:xfrm>
        </p:spPr>
        <p:txBody>
          <a:bodyPr>
            <a:normAutofit/>
          </a:bodyPr>
          <a:lstStyle/>
          <a:p>
            <a:pPr marL="457200" indent="-457200">
              <a:buFont typeface="+mj-lt"/>
              <a:buAutoNum type="arabicPeriod"/>
            </a:pPr>
            <a:r>
              <a:rPr lang="de-DE" dirty="0"/>
              <a:t>Blau sein</a:t>
            </a:r>
          </a:p>
          <a:p>
            <a:pPr marL="457200" indent="-457200">
              <a:buFont typeface="+mj-lt"/>
              <a:buAutoNum type="arabicPeriod"/>
            </a:pPr>
            <a:r>
              <a:rPr lang="de-DE" dirty="0"/>
              <a:t>Blau machen</a:t>
            </a:r>
          </a:p>
          <a:p>
            <a:pPr marL="457200" indent="-457200">
              <a:buFont typeface="+mj-lt"/>
              <a:buAutoNum type="arabicPeriod"/>
            </a:pPr>
            <a:r>
              <a:rPr lang="de-DE" dirty="0"/>
              <a:t>Vollgas haben</a:t>
            </a:r>
          </a:p>
          <a:p>
            <a:pPr marL="457200" indent="-457200">
              <a:buFont typeface="+mj-lt"/>
              <a:buAutoNum type="arabicPeriod"/>
            </a:pPr>
            <a:r>
              <a:rPr lang="de-DE" dirty="0"/>
              <a:t>Beifahrer sein</a:t>
            </a:r>
          </a:p>
          <a:p>
            <a:pPr marL="457200" indent="-457200">
              <a:buFont typeface="+mj-lt"/>
              <a:buAutoNum type="arabicPeriod"/>
            </a:pPr>
            <a:r>
              <a:rPr lang="en-IN" dirty="0"/>
              <a:t>Schwein haben</a:t>
            </a:r>
          </a:p>
          <a:p>
            <a:pPr marL="457200" indent="-457200">
              <a:buFont typeface="+mj-lt"/>
              <a:buAutoNum type="arabicPeriod"/>
            </a:pPr>
            <a:r>
              <a:rPr lang="en-IN" dirty="0"/>
              <a:t>Handtuch werfen</a:t>
            </a:r>
          </a:p>
          <a:p>
            <a:pPr marL="457200" indent="-457200">
              <a:buFont typeface="+mj-lt"/>
              <a:buAutoNum type="arabicPeriod"/>
            </a:pPr>
            <a:r>
              <a:rPr lang="en-IN" dirty="0"/>
              <a:t>Dicke Luft</a:t>
            </a:r>
          </a:p>
          <a:p>
            <a:pPr marL="457200" indent="-457200">
              <a:buFont typeface="+mj-lt"/>
              <a:buAutoNum type="arabicPeriod"/>
            </a:pPr>
            <a:r>
              <a:rPr lang="en-IN" dirty="0"/>
              <a:t>Eigenlob stinkt</a:t>
            </a:r>
          </a:p>
        </p:txBody>
      </p:sp>
      <p:sp>
        <p:nvSpPr>
          <p:cNvPr id="4" name="Content Placeholder 3">
            <a:extLst>
              <a:ext uri="{FF2B5EF4-FFF2-40B4-BE49-F238E27FC236}">
                <a16:creationId xmlns="" xmlns:a16="http://schemas.microsoft.com/office/drawing/2014/main" id="{32B8E772-FF97-4E19-8B47-990D54F916E5}"/>
              </a:ext>
            </a:extLst>
          </p:cNvPr>
          <p:cNvSpPr>
            <a:spLocks noGrp="1"/>
          </p:cNvSpPr>
          <p:nvPr>
            <p:ph sz="half" idx="2"/>
          </p:nvPr>
        </p:nvSpPr>
        <p:spPr>
          <a:xfrm>
            <a:off x="6881091" y="2438399"/>
            <a:ext cx="4823180" cy="3657601"/>
          </a:xfrm>
        </p:spPr>
        <p:txBody>
          <a:bodyPr>
            <a:normAutofit/>
          </a:bodyPr>
          <a:lstStyle/>
          <a:p>
            <a:pPr marL="457200" indent="-457200">
              <a:buFont typeface="+mj-lt"/>
              <a:buAutoNum type="arabicPeriod"/>
            </a:pPr>
            <a:r>
              <a:rPr lang="de-DE" dirty="0" err="1"/>
              <a:t>To</a:t>
            </a:r>
            <a:r>
              <a:rPr lang="de-DE" dirty="0"/>
              <a:t> </a:t>
            </a:r>
            <a:r>
              <a:rPr lang="de-DE" dirty="0" err="1"/>
              <a:t>be</a:t>
            </a:r>
            <a:r>
              <a:rPr lang="de-DE" dirty="0"/>
              <a:t> </a:t>
            </a:r>
            <a:r>
              <a:rPr lang="de-DE" dirty="0" err="1"/>
              <a:t>drunk</a:t>
            </a:r>
            <a:endParaRPr lang="de-DE" dirty="0"/>
          </a:p>
          <a:p>
            <a:pPr marL="457200" indent="-457200">
              <a:buFont typeface="+mj-lt"/>
              <a:buAutoNum type="arabicPeriod"/>
            </a:pPr>
            <a:r>
              <a:rPr lang="de-DE" dirty="0" err="1"/>
              <a:t>To</a:t>
            </a:r>
            <a:r>
              <a:rPr lang="de-DE" dirty="0"/>
              <a:t> </a:t>
            </a:r>
            <a:r>
              <a:rPr lang="de-DE" dirty="0" err="1"/>
              <a:t>skip</a:t>
            </a:r>
            <a:r>
              <a:rPr lang="de-DE" dirty="0"/>
              <a:t> </a:t>
            </a:r>
            <a:r>
              <a:rPr lang="de-DE" dirty="0" err="1"/>
              <a:t>work</a:t>
            </a:r>
            <a:r>
              <a:rPr lang="de-DE" dirty="0"/>
              <a:t>/</a:t>
            </a:r>
            <a:r>
              <a:rPr lang="de-DE" dirty="0" err="1"/>
              <a:t>school</a:t>
            </a:r>
            <a:endParaRPr lang="de-DE" dirty="0"/>
          </a:p>
          <a:p>
            <a:pPr marL="457200" indent="-457200">
              <a:buFont typeface="+mj-lt"/>
              <a:buAutoNum type="arabicPeriod"/>
            </a:pPr>
            <a:r>
              <a:rPr lang="de-DE" dirty="0" err="1"/>
              <a:t>To</a:t>
            </a:r>
            <a:r>
              <a:rPr lang="de-DE" dirty="0"/>
              <a:t> </a:t>
            </a:r>
            <a:r>
              <a:rPr lang="de-DE" dirty="0" err="1"/>
              <a:t>speed</a:t>
            </a:r>
            <a:r>
              <a:rPr lang="de-DE" dirty="0"/>
              <a:t> </a:t>
            </a:r>
            <a:r>
              <a:rPr lang="de-DE" dirty="0" err="1"/>
              <a:t>up</a:t>
            </a:r>
            <a:r>
              <a:rPr lang="de-DE" dirty="0"/>
              <a:t>/ </a:t>
            </a:r>
            <a:r>
              <a:rPr lang="de-DE" dirty="0" err="1"/>
              <a:t>to</a:t>
            </a:r>
            <a:r>
              <a:rPr lang="de-DE" dirty="0"/>
              <a:t> </a:t>
            </a:r>
            <a:r>
              <a:rPr lang="de-DE" dirty="0" err="1"/>
              <a:t>make</a:t>
            </a:r>
            <a:r>
              <a:rPr lang="de-DE" dirty="0"/>
              <a:t> maximum </a:t>
            </a:r>
            <a:r>
              <a:rPr lang="de-DE" dirty="0" err="1"/>
              <a:t>efforts</a:t>
            </a:r>
            <a:r>
              <a:rPr lang="de-DE" dirty="0"/>
              <a:t>.</a:t>
            </a:r>
          </a:p>
          <a:p>
            <a:pPr marL="457200" indent="-457200">
              <a:buFont typeface="+mj-lt"/>
              <a:buAutoNum type="arabicPeriod"/>
            </a:pPr>
            <a:r>
              <a:rPr lang="de-DE" dirty="0" err="1"/>
              <a:t>To</a:t>
            </a:r>
            <a:r>
              <a:rPr lang="de-DE" dirty="0"/>
              <a:t> </a:t>
            </a:r>
            <a:r>
              <a:rPr lang="de-DE" dirty="0" err="1"/>
              <a:t>ride</a:t>
            </a:r>
            <a:r>
              <a:rPr lang="de-DE" dirty="0"/>
              <a:t> </a:t>
            </a:r>
            <a:r>
              <a:rPr lang="de-DE" dirty="0" err="1"/>
              <a:t>shotgun</a:t>
            </a:r>
            <a:endParaRPr lang="de-DE" dirty="0"/>
          </a:p>
          <a:p>
            <a:pPr marL="457200" indent="-457200">
              <a:buFont typeface="+mj-lt"/>
              <a:buAutoNum type="arabicPeriod"/>
            </a:pPr>
            <a:r>
              <a:rPr lang="de-DE" dirty="0" err="1"/>
              <a:t>To</a:t>
            </a:r>
            <a:r>
              <a:rPr lang="de-DE" dirty="0"/>
              <a:t> </a:t>
            </a:r>
            <a:r>
              <a:rPr lang="de-DE" dirty="0" err="1"/>
              <a:t>get</a:t>
            </a:r>
            <a:r>
              <a:rPr lang="de-DE" dirty="0"/>
              <a:t> lucky</a:t>
            </a:r>
          </a:p>
          <a:p>
            <a:pPr marL="457200" indent="-457200">
              <a:buFont typeface="+mj-lt"/>
              <a:buAutoNum type="arabicPeriod"/>
            </a:pPr>
            <a:r>
              <a:rPr lang="de-DE" dirty="0" err="1"/>
              <a:t>To</a:t>
            </a:r>
            <a:r>
              <a:rPr lang="de-DE" dirty="0"/>
              <a:t> </a:t>
            </a:r>
            <a:r>
              <a:rPr lang="de-DE" dirty="0" err="1"/>
              <a:t>give</a:t>
            </a:r>
            <a:r>
              <a:rPr lang="de-DE" dirty="0"/>
              <a:t> </a:t>
            </a:r>
            <a:r>
              <a:rPr lang="de-DE" dirty="0" err="1"/>
              <a:t>up</a:t>
            </a:r>
            <a:r>
              <a:rPr lang="de-DE" dirty="0"/>
              <a:t>/</a:t>
            </a:r>
            <a:r>
              <a:rPr lang="de-DE" dirty="0" err="1"/>
              <a:t>to</a:t>
            </a:r>
            <a:r>
              <a:rPr lang="de-DE" dirty="0"/>
              <a:t> </a:t>
            </a:r>
            <a:r>
              <a:rPr lang="de-DE" dirty="0" err="1"/>
              <a:t>make</a:t>
            </a:r>
            <a:r>
              <a:rPr lang="de-DE" dirty="0"/>
              <a:t> </a:t>
            </a:r>
            <a:r>
              <a:rPr lang="de-DE" dirty="0" err="1"/>
              <a:t>peace</a:t>
            </a:r>
            <a:endParaRPr lang="de-DE" dirty="0"/>
          </a:p>
          <a:p>
            <a:pPr marL="457200" indent="-457200">
              <a:buFont typeface="+mj-lt"/>
              <a:buAutoNum type="arabicPeriod"/>
            </a:pPr>
            <a:r>
              <a:rPr lang="de-DE" dirty="0" err="1"/>
              <a:t>To</a:t>
            </a:r>
            <a:r>
              <a:rPr lang="de-DE" dirty="0"/>
              <a:t> </a:t>
            </a:r>
            <a:r>
              <a:rPr lang="de-DE" dirty="0" err="1"/>
              <a:t>be</a:t>
            </a:r>
            <a:r>
              <a:rPr lang="de-DE" dirty="0"/>
              <a:t> in an </a:t>
            </a:r>
            <a:r>
              <a:rPr lang="de-DE" dirty="0" err="1"/>
              <a:t>uncomfortable</a:t>
            </a:r>
            <a:r>
              <a:rPr lang="de-DE" dirty="0"/>
              <a:t> </a:t>
            </a:r>
            <a:r>
              <a:rPr lang="de-DE" dirty="0" err="1"/>
              <a:t>place</a:t>
            </a:r>
            <a:endParaRPr lang="de-DE" dirty="0"/>
          </a:p>
          <a:p>
            <a:pPr marL="457200" indent="-457200">
              <a:buFont typeface="+mj-lt"/>
              <a:buAutoNum type="arabicPeriod"/>
            </a:pPr>
            <a:r>
              <a:rPr lang="de-DE" dirty="0" err="1"/>
              <a:t>To</a:t>
            </a:r>
            <a:r>
              <a:rPr lang="de-DE" dirty="0"/>
              <a:t> </a:t>
            </a:r>
            <a:r>
              <a:rPr lang="de-DE" dirty="0" err="1"/>
              <a:t>boast</a:t>
            </a:r>
            <a:r>
              <a:rPr lang="de-DE" dirty="0"/>
              <a:t> </a:t>
            </a:r>
            <a:r>
              <a:rPr lang="de-DE" dirty="0" err="1"/>
              <a:t>about</a:t>
            </a:r>
            <a:r>
              <a:rPr lang="de-DE" dirty="0"/>
              <a:t> </a:t>
            </a:r>
            <a:r>
              <a:rPr lang="de-DE" dirty="0" err="1"/>
              <a:t>one‘s</a:t>
            </a:r>
            <a:r>
              <a:rPr lang="de-DE" dirty="0"/>
              <a:t> </a:t>
            </a:r>
            <a:r>
              <a:rPr lang="de-DE" dirty="0" err="1"/>
              <a:t>achievements</a:t>
            </a:r>
            <a:endParaRPr lang="en-IN" dirty="0"/>
          </a:p>
        </p:txBody>
      </p:sp>
    </p:spTree>
    <p:extLst>
      <p:ext uri="{BB962C8B-B14F-4D97-AF65-F5344CB8AC3E}">
        <p14:creationId xmlns:p14="http://schemas.microsoft.com/office/powerpoint/2010/main" val="209203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4">
                                            <p:txEl>
                                              <p:pRg st="1" end="1"/>
                                            </p:txEl>
                                          </p:spTgt>
                                        </p:tgtEl>
                                        <p:attrNameLst>
                                          <p:attrName>style.visibility</p:attrName>
                                        </p:attrNameLst>
                                      </p:cBhvr>
                                      <p:to>
                                        <p:strVal val="visible"/>
                                      </p:to>
                                    </p:set>
                                    <p:anim calcmode="lin" valueType="num">
                                      <p:cBhvr additive="base">
                                        <p:cTn id="60"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 calcmode="lin" valueType="num">
                                      <p:cBhvr additive="base">
                                        <p:cTn id="6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67" fill="hold">
                            <p:stCondLst>
                              <p:cond delay="1500"/>
                            </p:stCondLst>
                            <p:childTnLst>
                              <p:par>
                                <p:cTn id="68" presetID="2" presetClass="entr" presetSubtype="2" fill="hold" grpId="0" nodeType="after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 calcmode="lin" valueType="num">
                                      <p:cBhvr additive="base">
                                        <p:cTn id="70"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72" fill="hold">
                            <p:stCondLst>
                              <p:cond delay="2000"/>
                            </p:stCondLst>
                            <p:childTnLst>
                              <p:par>
                                <p:cTn id="73" presetID="2" presetClass="entr" presetSubtype="2" fill="hold" grpId="0" nodeType="after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anim calcmode="lin" valueType="num">
                                      <p:cBhvr additive="base">
                                        <p:cTn id="7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par>
                          <p:cTn id="77" fill="hold">
                            <p:stCondLst>
                              <p:cond delay="2500"/>
                            </p:stCondLst>
                            <p:childTnLst>
                              <p:par>
                                <p:cTn id="78" presetID="2" presetClass="entr" presetSubtype="2" fill="hold" grpId="0" nodeType="afterEffect">
                                  <p:stCondLst>
                                    <p:cond delay="0"/>
                                  </p:stCondLst>
                                  <p:childTnLst>
                                    <p:set>
                                      <p:cBhvr>
                                        <p:cTn id="79" dur="1" fill="hold">
                                          <p:stCondLst>
                                            <p:cond delay="0"/>
                                          </p:stCondLst>
                                        </p:cTn>
                                        <p:tgtEl>
                                          <p:spTgt spid="4">
                                            <p:txEl>
                                              <p:pRg st="5" end="5"/>
                                            </p:txEl>
                                          </p:spTgt>
                                        </p:tgtEl>
                                        <p:attrNameLst>
                                          <p:attrName>style.visibility</p:attrName>
                                        </p:attrNameLst>
                                      </p:cBhvr>
                                      <p:to>
                                        <p:strVal val="visible"/>
                                      </p:to>
                                    </p:set>
                                    <p:anim calcmode="lin" valueType="num">
                                      <p:cBhvr additive="base">
                                        <p:cTn id="80"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par>
                          <p:cTn id="82" fill="hold">
                            <p:stCondLst>
                              <p:cond delay="3000"/>
                            </p:stCondLst>
                            <p:childTnLst>
                              <p:par>
                                <p:cTn id="83" presetID="2" presetClass="entr" presetSubtype="2" fill="hold" grpId="0" nodeType="after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 calcmode="lin" valueType="num">
                                      <p:cBhvr additive="base">
                                        <p:cTn id="8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par>
                          <p:cTn id="87" fill="hold">
                            <p:stCondLst>
                              <p:cond delay="3500"/>
                            </p:stCondLst>
                            <p:childTnLst>
                              <p:par>
                                <p:cTn id="88" presetID="2" presetClass="entr" presetSubtype="2" fill="hold" grpId="0" nodeType="afterEffect">
                                  <p:stCondLst>
                                    <p:cond delay="0"/>
                                  </p:stCondLst>
                                  <p:childTnLst>
                                    <p:set>
                                      <p:cBhvr>
                                        <p:cTn id="89" dur="1" fill="hold">
                                          <p:stCondLst>
                                            <p:cond delay="0"/>
                                          </p:stCondLst>
                                        </p:cTn>
                                        <p:tgtEl>
                                          <p:spTgt spid="4">
                                            <p:txEl>
                                              <p:pRg st="7" end="7"/>
                                            </p:txEl>
                                          </p:spTgt>
                                        </p:tgtEl>
                                        <p:attrNameLst>
                                          <p:attrName>style.visibility</p:attrName>
                                        </p:attrNameLst>
                                      </p:cBhvr>
                                      <p:to>
                                        <p:strVal val="visible"/>
                                      </p:to>
                                    </p:set>
                                    <p:anim calcmode="lin" valueType="num">
                                      <p:cBhvr additive="base">
                                        <p:cTn id="90"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2E6EAB6-E3EE-4464-A591-E221B1DD8434}"/>
              </a:ext>
            </a:extLst>
          </p:cNvPr>
          <p:cNvSpPr>
            <a:spLocks noGrp="1"/>
          </p:cNvSpPr>
          <p:nvPr>
            <p:ph type="title"/>
          </p:nvPr>
        </p:nvSpPr>
        <p:spPr/>
        <p:txBody>
          <a:bodyPr/>
          <a:lstStyle/>
          <a:p>
            <a:r>
              <a:rPr lang="de-DE" dirty="0"/>
              <a:t/>
            </a:r>
            <a:br>
              <a:rPr lang="de-DE" dirty="0"/>
            </a:br>
            <a:r>
              <a:rPr lang="de-DE" dirty="0"/>
              <a:t>Herkunft und Entwicklung</a:t>
            </a:r>
            <a:endParaRPr lang="en-IN" dirty="0"/>
          </a:p>
        </p:txBody>
      </p:sp>
      <p:sp>
        <p:nvSpPr>
          <p:cNvPr id="5" name="Content Placeholder 4">
            <a:extLst>
              <a:ext uri="{FF2B5EF4-FFF2-40B4-BE49-F238E27FC236}">
                <a16:creationId xmlns:a16="http://schemas.microsoft.com/office/drawing/2014/main" xmlns="" id="{1B4F46D7-22DA-4DB4-BA53-928D8F507B01}"/>
              </a:ext>
            </a:extLst>
          </p:cNvPr>
          <p:cNvSpPr>
            <a:spLocks noGrp="1"/>
          </p:cNvSpPr>
          <p:nvPr>
            <p:ph idx="1"/>
          </p:nvPr>
        </p:nvSpPr>
        <p:spPr/>
        <p:txBody>
          <a:bodyPr/>
          <a:lstStyle/>
          <a:p>
            <a:pPr marL="0" indent="0">
              <a:buNone/>
            </a:pPr>
            <a:r>
              <a:rPr lang="de-DE" dirty="0"/>
              <a:t>Im Mittelalter, genauer ab dem 12. Jahrhundert wurden sie vor allem verwendet, um universell geltende Aussagen treffen zu können und Argumentationspunkte durch ihre Allgemeingültigkeit zu bekräftigen. Eine gewisse Skepsis gegenüber den Sprichwörtern kristallisierte sich erst im Spätmittelalter um das 14. Jahrhundert heraus.</a:t>
            </a:r>
          </a:p>
          <a:p>
            <a:pPr marL="0" indent="0">
              <a:buNone/>
            </a:pPr>
            <a:r>
              <a:rPr lang="de-DE" dirty="0"/>
              <a:t>Nun sehen wir einige Beispiele.</a:t>
            </a:r>
            <a:endParaRPr lang="en-IN" dirty="0"/>
          </a:p>
        </p:txBody>
      </p:sp>
    </p:spTree>
    <p:extLst>
      <p:ext uri="{BB962C8B-B14F-4D97-AF65-F5344CB8AC3E}">
        <p14:creationId xmlns:p14="http://schemas.microsoft.com/office/powerpoint/2010/main" val="982575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C9B2D3-E281-4C32-A794-818E8C604406}"/>
              </a:ext>
            </a:extLst>
          </p:cNvPr>
          <p:cNvSpPr>
            <a:spLocks noGrp="1"/>
          </p:cNvSpPr>
          <p:nvPr>
            <p:ph type="title"/>
          </p:nvPr>
        </p:nvSpPr>
        <p:spPr/>
        <p:txBody>
          <a:bodyPr/>
          <a:lstStyle/>
          <a:p>
            <a:r>
              <a:rPr lang="de-DE" dirty="0"/>
              <a:t/>
            </a:r>
            <a:br>
              <a:rPr lang="de-DE" dirty="0"/>
            </a:br>
            <a:r>
              <a:rPr lang="de-DE" dirty="0"/>
              <a:t>die erste Geige spielen</a:t>
            </a:r>
            <a:endParaRPr lang="en-IN" dirty="0"/>
          </a:p>
        </p:txBody>
      </p:sp>
      <p:sp>
        <p:nvSpPr>
          <p:cNvPr id="3" name="Content Placeholder 2">
            <a:extLst>
              <a:ext uri="{FF2B5EF4-FFF2-40B4-BE49-F238E27FC236}">
                <a16:creationId xmlns:a16="http://schemas.microsoft.com/office/drawing/2014/main" xmlns="" id="{4B85CC49-05BB-48C5-8B25-58C013621A1A}"/>
              </a:ext>
            </a:extLst>
          </p:cNvPr>
          <p:cNvSpPr>
            <a:spLocks noGrp="1"/>
          </p:cNvSpPr>
          <p:nvPr>
            <p:ph idx="1"/>
          </p:nvPr>
        </p:nvSpPr>
        <p:spPr/>
        <p:txBody>
          <a:bodyPr/>
          <a:lstStyle/>
          <a:p>
            <a:r>
              <a:rPr lang="de-DE" dirty="0"/>
              <a:t>wenn man sich sehr stark in den Vordergrund drängt oder sehr stark bestimmen will (</a:t>
            </a:r>
            <a:r>
              <a:rPr lang="de-DE" dirty="0" err="1"/>
              <a:t>to</a:t>
            </a:r>
            <a:r>
              <a:rPr lang="de-DE" dirty="0"/>
              <a:t> </a:t>
            </a:r>
            <a:r>
              <a:rPr lang="de-DE" dirty="0" err="1"/>
              <a:t>want</a:t>
            </a:r>
            <a:r>
              <a:rPr lang="de-DE" dirty="0"/>
              <a:t> </a:t>
            </a:r>
            <a:r>
              <a:rPr lang="de-DE" dirty="0" err="1"/>
              <a:t>to</a:t>
            </a:r>
            <a:r>
              <a:rPr lang="de-DE" dirty="0"/>
              <a:t> </a:t>
            </a:r>
            <a:r>
              <a:rPr lang="de-DE" dirty="0" err="1"/>
              <a:t>have</a:t>
            </a:r>
            <a:r>
              <a:rPr lang="de-DE" dirty="0"/>
              <a:t> an </a:t>
            </a:r>
            <a:r>
              <a:rPr lang="de-DE" dirty="0" err="1"/>
              <a:t>upper</a:t>
            </a:r>
            <a:r>
              <a:rPr lang="de-DE" dirty="0"/>
              <a:t> </a:t>
            </a:r>
            <a:r>
              <a:rPr lang="de-DE" dirty="0" err="1"/>
              <a:t>hand</a:t>
            </a:r>
            <a:r>
              <a:rPr lang="de-DE" dirty="0"/>
              <a:t> and </a:t>
            </a:r>
            <a:r>
              <a:rPr lang="de-DE" dirty="0" err="1"/>
              <a:t>be</a:t>
            </a:r>
            <a:r>
              <a:rPr lang="de-DE" dirty="0"/>
              <a:t> </a:t>
            </a:r>
            <a:r>
              <a:rPr lang="de-DE" dirty="0" err="1"/>
              <a:t>the</a:t>
            </a:r>
            <a:r>
              <a:rPr lang="de-DE" dirty="0"/>
              <a:t> </a:t>
            </a:r>
            <a:r>
              <a:rPr lang="de-DE" dirty="0" err="1"/>
              <a:t>deciding</a:t>
            </a:r>
            <a:r>
              <a:rPr lang="de-DE" dirty="0"/>
              <a:t> </a:t>
            </a:r>
            <a:r>
              <a:rPr lang="de-DE" dirty="0" err="1"/>
              <a:t>factor</a:t>
            </a:r>
            <a:r>
              <a:rPr lang="de-DE" dirty="0"/>
              <a:t>) </a:t>
            </a:r>
          </a:p>
          <a:p>
            <a:r>
              <a:rPr lang="de-DE" dirty="0"/>
              <a:t>ist meistens als negativ benutzt.</a:t>
            </a:r>
          </a:p>
          <a:p>
            <a:r>
              <a:rPr lang="de-DE" dirty="0"/>
              <a:t>konnte man bis zum Beginn des 19Jahrhunderts durchaus wörtlich verstehen, denn damals hat die Person, die die erste Geige in einem Orchester gespielt hat, eine besondere Rolle gehabt.  Sie durfte viel mitbestimmen und eigentlich das Orchester mitdirigieren. </a:t>
            </a:r>
          </a:p>
          <a:p>
            <a:endParaRPr lang="en-IN" dirty="0"/>
          </a:p>
        </p:txBody>
      </p:sp>
    </p:spTree>
    <p:extLst>
      <p:ext uri="{BB962C8B-B14F-4D97-AF65-F5344CB8AC3E}">
        <p14:creationId xmlns:p14="http://schemas.microsoft.com/office/powerpoint/2010/main" val="1123539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AB407-95BB-468D-B603-A02C70CA0B5B}"/>
              </a:ext>
            </a:extLst>
          </p:cNvPr>
          <p:cNvSpPr>
            <a:spLocks noGrp="1"/>
          </p:cNvSpPr>
          <p:nvPr>
            <p:ph type="title"/>
          </p:nvPr>
        </p:nvSpPr>
        <p:spPr/>
        <p:txBody>
          <a:bodyPr/>
          <a:lstStyle/>
          <a:p>
            <a:r>
              <a:rPr lang="de-DE" dirty="0"/>
              <a:t/>
            </a:r>
            <a:br>
              <a:rPr lang="de-DE" dirty="0"/>
            </a:br>
            <a:r>
              <a:rPr lang="de-DE" dirty="0"/>
              <a:t>wenn man vom Teufel spricht</a:t>
            </a:r>
            <a:endParaRPr lang="en-IN" dirty="0"/>
          </a:p>
        </p:txBody>
      </p:sp>
      <p:sp>
        <p:nvSpPr>
          <p:cNvPr id="3" name="Content Placeholder 2">
            <a:extLst>
              <a:ext uri="{FF2B5EF4-FFF2-40B4-BE49-F238E27FC236}">
                <a16:creationId xmlns:a16="http://schemas.microsoft.com/office/drawing/2014/main" xmlns="" id="{EF28D41E-355D-4EF5-B2D2-9F1313416369}"/>
              </a:ext>
            </a:extLst>
          </p:cNvPr>
          <p:cNvSpPr>
            <a:spLocks noGrp="1"/>
          </p:cNvSpPr>
          <p:nvPr>
            <p:ph idx="1"/>
          </p:nvPr>
        </p:nvSpPr>
        <p:spPr/>
        <p:txBody>
          <a:bodyPr/>
          <a:lstStyle/>
          <a:p>
            <a:r>
              <a:rPr lang="de-DE" dirty="0"/>
              <a:t>bedeutet, dass genau die Person, über die man sich gerade unterhalten hat, auftaucht. (</a:t>
            </a:r>
            <a:r>
              <a:rPr lang="de-DE" dirty="0" err="1"/>
              <a:t>speak</a:t>
            </a:r>
            <a:r>
              <a:rPr lang="de-DE" dirty="0"/>
              <a:t> </a:t>
            </a:r>
            <a:r>
              <a:rPr lang="de-DE" dirty="0" err="1"/>
              <a:t>of</a:t>
            </a:r>
            <a:r>
              <a:rPr lang="de-DE" dirty="0"/>
              <a:t> </a:t>
            </a:r>
            <a:r>
              <a:rPr lang="de-DE" dirty="0" err="1"/>
              <a:t>the</a:t>
            </a:r>
            <a:r>
              <a:rPr lang="de-DE" dirty="0"/>
              <a:t> </a:t>
            </a:r>
            <a:r>
              <a:rPr lang="de-DE" dirty="0" err="1"/>
              <a:t>devil</a:t>
            </a:r>
            <a:r>
              <a:rPr lang="de-DE" dirty="0"/>
              <a:t>)</a:t>
            </a:r>
          </a:p>
          <a:p>
            <a:r>
              <a:rPr lang="de-DE" dirty="0"/>
              <a:t>stammt auch aus dem Mittelalter. Damals hatten die Leute Angst vor dem Teufel und wenn man seinen Namen gesagt hat oder über ihn gesprochen hat, dann soll er auftauchen. So dachten die Leute. </a:t>
            </a:r>
          </a:p>
          <a:p>
            <a:r>
              <a:rPr lang="de-DE" dirty="0"/>
              <a:t>damals sehr negativ behaftet, aber heute verwenden wir sie auch auf ironische Weise und deshalb hat sie keine negative Bedeutung mehr.</a:t>
            </a:r>
          </a:p>
          <a:p>
            <a:endParaRPr lang="en-IN" dirty="0"/>
          </a:p>
        </p:txBody>
      </p:sp>
    </p:spTree>
    <p:extLst>
      <p:ext uri="{BB962C8B-B14F-4D97-AF65-F5344CB8AC3E}">
        <p14:creationId xmlns:p14="http://schemas.microsoft.com/office/powerpoint/2010/main" val="1392909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0B32C-E194-436D-8692-92A4D30B8CDA}"/>
              </a:ext>
            </a:extLst>
          </p:cNvPr>
          <p:cNvSpPr>
            <a:spLocks noGrp="1"/>
          </p:cNvSpPr>
          <p:nvPr>
            <p:ph type="title"/>
          </p:nvPr>
        </p:nvSpPr>
        <p:spPr/>
        <p:txBody>
          <a:bodyPr/>
          <a:lstStyle/>
          <a:p>
            <a:r>
              <a:rPr lang="en-US" dirty="0"/>
              <a:t/>
            </a:r>
            <a:br>
              <a:rPr lang="en-US" dirty="0"/>
            </a:br>
            <a:r>
              <a:rPr lang="en-IN" dirty="0" err="1"/>
              <a:t>nur</a:t>
            </a:r>
            <a:r>
              <a:rPr lang="en-IN" dirty="0"/>
              <a:t> </a:t>
            </a:r>
            <a:r>
              <a:rPr lang="en-IN" dirty="0" err="1"/>
              <a:t>Bahnhof</a:t>
            </a:r>
            <a:r>
              <a:rPr lang="en-IN" dirty="0"/>
              <a:t> verstehen</a:t>
            </a:r>
          </a:p>
        </p:txBody>
      </p:sp>
      <p:sp>
        <p:nvSpPr>
          <p:cNvPr id="3" name="Content Placeholder 2">
            <a:extLst>
              <a:ext uri="{FF2B5EF4-FFF2-40B4-BE49-F238E27FC236}">
                <a16:creationId xmlns:a16="http://schemas.microsoft.com/office/drawing/2014/main" xmlns="" id="{C43A67EF-95F9-42E9-A0E3-75C1A01B0B6B}"/>
              </a:ext>
            </a:extLst>
          </p:cNvPr>
          <p:cNvSpPr>
            <a:spLocks noGrp="1"/>
          </p:cNvSpPr>
          <p:nvPr>
            <p:ph idx="1"/>
          </p:nvPr>
        </p:nvSpPr>
        <p:spPr/>
        <p:txBody>
          <a:bodyPr/>
          <a:lstStyle/>
          <a:p>
            <a:r>
              <a:rPr lang="de-DE" dirty="0"/>
              <a:t>bedeutet auf das Gesprächsthema überhaupt keine Lust haben</a:t>
            </a:r>
          </a:p>
          <a:p>
            <a:r>
              <a:rPr lang="de-DE" dirty="0"/>
              <a:t> stammt aus Zeiten, von denen die Deutsche Bahn nur noch träumen kann, als die Bahn das wichtigste Verkehrs- und Transportmittel war. Das galt auch und erst recht in Kriegen, von denen das letzte Jahrhundert wahrlich genug gesehen hat. Verpflegung, Kriegsgerät, Truppen – alles wurde mit der Bahn an die Front gebracht. In der umgekehrten Richtung kamen mit ihr die Soldaten bei Heimaturlaub, ernsthafter Verletzung usw. auch wieder zurück nach Hause.</a:t>
            </a:r>
            <a:endParaRPr lang="en-IN" dirty="0"/>
          </a:p>
        </p:txBody>
      </p:sp>
    </p:spTree>
    <p:extLst>
      <p:ext uri="{BB962C8B-B14F-4D97-AF65-F5344CB8AC3E}">
        <p14:creationId xmlns:p14="http://schemas.microsoft.com/office/powerpoint/2010/main" val="757224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3B4EE-91E5-482C-A042-5A2834F3FBB3}"/>
              </a:ext>
            </a:extLst>
          </p:cNvPr>
          <p:cNvSpPr>
            <a:spLocks noGrp="1"/>
          </p:cNvSpPr>
          <p:nvPr>
            <p:ph type="ctrTitle"/>
          </p:nvPr>
        </p:nvSpPr>
        <p:spPr>
          <a:xfrm>
            <a:off x="7753082" y="1023867"/>
            <a:ext cx="4245436" cy="4539806"/>
          </a:xfrm>
        </p:spPr>
        <p:txBody>
          <a:bodyPr>
            <a:noAutofit/>
          </a:bodyPr>
          <a:lstStyle/>
          <a:p>
            <a:r>
              <a:rPr lang="de-DE" sz="2800" dirty="0" smtClean="0"/>
              <a:t>“</a:t>
            </a:r>
            <a:r>
              <a:rPr lang="de-DE" sz="2800" i="1" dirty="0"/>
              <a:t>Die Macht der figurativen (metaphorischen) Sprache”</a:t>
            </a:r>
            <a:r>
              <a:rPr lang="de-DE" sz="2800" dirty="0"/>
              <a:t> .   "Taten sprechen lauter als Wörter, können aber die Macht der Wörter nicht schlagen</a:t>
            </a:r>
            <a:r>
              <a:rPr lang="de-DE" sz="2800" dirty="0" smtClean="0"/>
              <a:t>”.</a:t>
            </a:r>
            <a:br>
              <a:rPr lang="de-DE" sz="2800" dirty="0" smtClean="0"/>
            </a:br>
            <a:r>
              <a:rPr lang="de-DE" sz="2800" dirty="0"/>
              <a:t/>
            </a:r>
            <a:br>
              <a:rPr lang="de-DE" sz="2800" dirty="0"/>
            </a:br>
            <a:r>
              <a:rPr lang="de-DE" sz="2800" dirty="0" smtClean="0"/>
              <a:t>- Sarika Kapoor Nayyar</a:t>
            </a:r>
            <a:r>
              <a:rPr lang="en-IN" sz="2800" dirty="0"/>
              <a:t/>
            </a:r>
            <a:br>
              <a:rPr lang="en-IN" sz="2800" dirty="0"/>
            </a:br>
            <a:endParaRPr lang="en-IN" sz="2800" dirty="0"/>
          </a:p>
        </p:txBody>
      </p:sp>
      <p:sp>
        <p:nvSpPr>
          <p:cNvPr id="3" name="Subtitle 2">
            <a:extLst>
              <a:ext uri="{FF2B5EF4-FFF2-40B4-BE49-F238E27FC236}">
                <a16:creationId xmlns:a16="http://schemas.microsoft.com/office/drawing/2014/main" xmlns="" id="{20B689D0-3D6E-4C14-BA7A-4EAB551ACD79}"/>
              </a:ext>
            </a:extLst>
          </p:cNvPr>
          <p:cNvSpPr>
            <a:spLocks noGrp="1"/>
          </p:cNvSpPr>
          <p:nvPr>
            <p:ph type="subTitle" idx="1"/>
          </p:nvPr>
        </p:nvSpPr>
        <p:spPr/>
        <p:txBody>
          <a:bodyPr/>
          <a:lstStyle/>
          <a:p>
            <a:endParaRPr lang="de-DE" dirty="0"/>
          </a:p>
          <a:p>
            <a:endParaRPr lang="de-DE" dirty="0"/>
          </a:p>
        </p:txBody>
      </p:sp>
    </p:spTree>
    <p:extLst>
      <p:ext uri="{BB962C8B-B14F-4D97-AF65-F5344CB8AC3E}">
        <p14:creationId xmlns:p14="http://schemas.microsoft.com/office/powerpoint/2010/main" val="4042226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07D865-56D1-490A-9AB6-9DFD41626EA5}"/>
              </a:ext>
            </a:extLst>
          </p:cNvPr>
          <p:cNvSpPr>
            <a:spLocks noGrp="1"/>
          </p:cNvSpPr>
          <p:nvPr>
            <p:ph type="title"/>
          </p:nvPr>
        </p:nvSpPr>
        <p:spPr>
          <a:xfrm>
            <a:off x="2933700" y="616471"/>
            <a:ext cx="8770571" cy="1560716"/>
          </a:xfrm>
        </p:spPr>
        <p:txBody>
          <a:bodyPr/>
          <a:lstStyle/>
          <a:p>
            <a:r>
              <a:rPr lang="de-DE" dirty="0"/>
              <a:t>jetzt ist das Kind schon in den Brunnen gefallen</a:t>
            </a:r>
            <a:endParaRPr lang="en-IN" dirty="0"/>
          </a:p>
        </p:txBody>
      </p:sp>
      <p:sp>
        <p:nvSpPr>
          <p:cNvPr id="3" name="Content Placeholder 2">
            <a:extLst>
              <a:ext uri="{FF2B5EF4-FFF2-40B4-BE49-F238E27FC236}">
                <a16:creationId xmlns:a16="http://schemas.microsoft.com/office/drawing/2014/main" xmlns="" id="{ABA0AE7A-C63A-4474-A060-B360602B64B1}"/>
              </a:ext>
            </a:extLst>
          </p:cNvPr>
          <p:cNvSpPr>
            <a:spLocks noGrp="1"/>
          </p:cNvSpPr>
          <p:nvPr>
            <p:ph idx="1"/>
          </p:nvPr>
        </p:nvSpPr>
        <p:spPr>
          <a:xfrm>
            <a:off x="2933700" y="2462463"/>
            <a:ext cx="8770571" cy="3651504"/>
          </a:xfrm>
        </p:spPr>
        <p:txBody>
          <a:bodyPr/>
          <a:lstStyle/>
          <a:p>
            <a:pPr marL="0" indent="0">
              <a:buNone/>
            </a:pPr>
            <a:endParaRPr lang="de-DE" dirty="0"/>
          </a:p>
          <a:p>
            <a:r>
              <a:rPr lang="de-DE" dirty="0"/>
              <a:t>bedeutet jetzt ist das schon passiert und kann man daran nichts mehr ändern.</a:t>
            </a:r>
          </a:p>
          <a:p>
            <a:r>
              <a:rPr lang="de-DE" dirty="0"/>
              <a:t>kommt aus dem Mittelalter, da gab es so offene Brunnen in den Dörfern und vermutlich sind da ab und an mal Leute hineingefallen. </a:t>
            </a:r>
          </a:p>
          <a:p>
            <a:endParaRPr lang="en-IN" dirty="0"/>
          </a:p>
        </p:txBody>
      </p:sp>
    </p:spTree>
    <p:extLst>
      <p:ext uri="{BB962C8B-B14F-4D97-AF65-F5344CB8AC3E}">
        <p14:creationId xmlns:p14="http://schemas.microsoft.com/office/powerpoint/2010/main" val="2030627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889B78-038D-426A-BFD0-A840F4C5F286}"/>
              </a:ext>
            </a:extLst>
          </p:cNvPr>
          <p:cNvSpPr>
            <a:spLocks noGrp="1"/>
          </p:cNvSpPr>
          <p:nvPr>
            <p:ph type="title"/>
          </p:nvPr>
        </p:nvSpPr>
        <p:spPr/>
        <p:txBody>
          <a:bodyPr/>
          <a:lstStyle/>
          <a:p>
            <a:r>
              <a:rPr lang="de-DE" dirty="0"/>
              <a:t/>
            </a:r>
            <a:br>
              <a:rPr lang="de-DE" dirty="0"/>
            </a:br>
            <a:r>
              <a:rPr lang="de-DE" dirty="0"/>
              <a:t>Hinz und Kunz kennen</a:t>
            </a:r>
            <a:endParaRPr lang="en-IN" dirty="0"/>
          </a:p>
        </p:txBody>
      </p:sp>
      <p:sp>
        <p:nvSpPr>
          <p:cNvPr id="3" name="Content Placeholder 2">
            <a:extLst>
              <a:ext uri="{FF2B5EF4-FFF2-40B4-BE49-F238E27FC236}">
                <a16:creationId xmlns:a16="http://schemas.microsoft.com/office/drawing/2014/main" xmlns="" id="{7DE6FCBA-F50D-4F9E-AEB7-A836A3F80DCC}"/>
              </a:ext>
            </a:extLst>
          </p:cNvPr>
          <p:cNvSpPr>
            <a:spLocks noGrp="1"/>
          </p:cNvSpPr>
          <p:nvPr>
            <p:ph idx="1"/>
          </p:nvPr>
        </p:nvSpPr>
        <p:spPr/>
        <p:txBody>
          <a:bodyPr/>
          <a:lstStyle/>
          <a:p>
            <a:r>
              <a:rPr lang="de-DE" dirty="0"/>
              <a:t>bedeutet kennen wirklich jede Person (</a:t>
            </a:r>
            <a:r>
              <a:rPr lang="de-DE" dirty="0" err="1"/>
              <a:t>to</a:t>
            </a:r>
            <a:r>
              <a:rPr lang="de-DE" dirty="0"/>
              <a:t> </a:t>
            </a:r>
            <a:r>
              <a:rPr lang="de-DE" dirty="0" err="1"/>
              <a:t>know</a:t>
            </a:r>
            <a:r>
              <a:rPr lang="de-DE" dirty="0"/>
              <a:t> </a:t>
            </a:r>
            <a:r>
              <a:rPr lang="de-DE" dirty="0" err="1"/>
              <a:t>every</a:t>
            </a:r>
            <a:r>
              <a:rPr lang="de-DE" dirty="0"/>
              <a:t> Tom, Dick and Harry).</a:t>
            </a:r>
          </a:p>
          <a:p>
            <a:pPr marL="319088" indent="-319088">
              <a:tabLst>
                <a:tab pos="6802438" algn="dec"/>
              </a:tabLst>
            </a:pPr>
            <a:r>
              <a:rPr lang="de-DE" dirty="0"/>
              <a:t>Im Mittelalter wurden viele Kinder nach Königin und Herrschern benannt. Und da es viele Herrscher gab mit den Namen Heinrich oder Konrad, kam es irgendwann zu einer Inflation dieser Namen, also ganz viele Kinder hießen Heinrich und Konrad. Die Abkürzung dafür ist Hinz und Kunz und so wurde das irgendwann zu einem spöttischen Wort für „jedermann“.  </a:t>
            </a:r>
            <a:endParaRPr lang="en-IN" dirty="0"/>
          </a:p>
        </p:txBody>
      </p:sp>
    </p:spTree>
    <p:extLst>
      <p:ext uri="{BB962C8B-B14F-4D97-AF65-F5344CB8AC3E}">
        <p14:creationId xmlns:p14="http://schemas.microsoft.com/office/powerpoint/2010/main" val="229977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1A41665-7D4D-4FC7-BF1A-65DFF724B852}"/>
              </a:ext>
            </a:extLst>
          </p:cNvPr>
          <p:cNvSpPr>
            <a:spLocks noGrp="1"/>
          </p:cNvSpPr>
          <p:nvPr>
            <p:ph type="title"/>
          </p:nvPr>
        </p:nvSpPr>
        <p:spPr>
          <a:xfrm>
            <a:off x="2905991" y="2221655"/>
            <a:ext cx="8770571" cy="1560716"/>
          </a:xfrm>
        </p:spPr>
        <p:txBody>
          <a:bodyPr>
            <a:normAutofit fontScale="90000"/>
          </a:bodyPr>
          <a:lstStyle/>
          <a:p>
            <a:r>
              <a:rPr lang="en-US" sz="6000" dirty="0"/>
              <a:t>Vielen Dank!</a:t>
            </a:r>
            <a:r>
              <a:rPr lang="en-US" dirty="0"/>
              <a:t/>
            </a:r>
            <a:br>
              <a:rPr lang="en-US" dirty="0"/>
            </a:br>
            <a:endParaRPr lang="en-IN" dirty="0"/>
          </a:p>
        </p:txBody>
      </p:sp>
    </p:spTree>
    <p:extLst>
      <p:ext uri="{BB962C8B-B14F-4D97-AF65-F5344CB8AC3E}">
        <p14:creationId xmlns:p14="http://schemas.microsoft.com/office/powerpoint/2010/main" val="735553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568345"/>
            <a:ext cx="8770571" cy="2046066"/>
          </a:xfrm>
        </p:spPr>
        <p:txBody>
          <a:bodyPr>
            <a:normAutofit/>
          </a:bodyPr>
          <a:lstStyle/>
          <a:p>
            <a:r>
              <a:rPr lang="en-IN" sz="3600" dirty="0" smtClean="0"/>
              <a:t>Unterschied zwischen Redewendungen und </a:t>
            </a:r>
            <a:r>
              <a:rPr lang="de-DE" sz="3600" dirty="0" smtClean="0"/>
              <a:t>Sprichwörter</a:t>
            </a:r>
            <a:r>
              <a:rPr lang="en-IN" sz="3600" dirty="0" smtClean="0"/>
              <a:t> </a:t>
            </a:r>
            <a:endParaRPr lang="en-IN" sz="3600" dirty="0"/>
          </a:p>
        </p:txBody>
      </p:sp>
      <p:sp>
        <p:nvSpPr>
          <p:cNvPr id="3" name="Content Placeholder 2"/>
          <p:cNvSpPr>
            <a:spLocks noGrp="1"/>
          </p:cNvSpPr>
          <p:nvPr>
            <p:ph idx="1"/>
          </p:nvPr>
        </p:nvSpPr>
        <p:spPr>
          <a:xfrm>
            <a:off x="2933700" y="3245476"/>
            <a:ext cx="8770571" cy="2844428"/>
          </a:xfrm>
        </p:spPr>
        <p:txBody>
          <a:bodyPr/>
          <a:lstStyle/>
          <a:p>
            <a:r>
              <a:rPr lang="de-DE" dirty="0"/>
              <a:t>Sprichwort und Redewendung sind nicht identisch, auch wenn die Begriffe oft verwechselt werden. Redewendungen sind nur Fragmente, die flexibel in unterschiedliche Sätze, Formulierungen und Kontexte eingebaut werden können. Ein Sprichwort ist hingegen ein </a:t>
            </a:r>
            <a:r>
              <a:rPr lang="de-DE" dirty="0" smtClean="0"/>
              <a:t>vollständiger und abgeschlossener </a:t>
            </a:r>
            <a:r>
              <a:rPr lang="de-DE" dirty="0"/>
              <a:t>Satz. </a:t>
            </a:r>
            <a:endParaRPr lang="en-IN" dirty="0"/>
          </a:p>
        </p:txBody>
      </p:sp>
    </p:spTree>
    <p:extLst>
      <p:ext uri="{BB962C8B-B14F-4D97-AF65-F5344CB8AC3E}">
        <p14:creationId xmlns:p14="http://schemas.microsoft.com/office/powerpoint/2010/main" val="1896022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96B43F-8E8C-4BF4-8988-0D782A74887F}"/>
              </a:ext>
            </a:extLst>
          </p:cNvPr>
          <p:cNvSpPr>
            <a:spLocks noGrp="1"/>
          </p:cNvSpPr>
          <p:nvPr>
            <p:ph type="title"/>
          </p:nvPr>
        </p:nvSpPr>
        <p:spPr/>
        <p:txBody>
          <a:bodyPr/>
          <a:lstStyle/>
          <a:p>
            <a:r>
              <a:rPr lang="de-DE" dirty="0"/>
              <a:t/>
            </a:r>
            <a:br>
              <a:rPr lang="de-DE" dirty="0"/>
            </a:br>
            <a:r>
              <a:rPr lang="de-DE" dirty="0"/>
              <a:t>Sprichwörter</a:t>
            </a:r>
            <a:endParaRPr lang="en-IN" dirty="0"/>
          </a:p>
        </p:txBody>
      </p:sp>
      <p:sp>
        <p:nvSpPr>
          <p:cNvPr id="3" name="Content Placeholder 2">
            <a:extLst>
              <a:ext uri="{FF2B5EF4-FFF2-40B4-BE49-F238E27FC236}">
                <a16:creationId xmlns:a16="http://schemas.microsoft.com/office/drawing/2014/main" xmlns="" id="{EDCB78C4-A828-4E64-A576-AA9F5376A903}"/>
              </a:ext>
            </a:extLst>
          </p:cNvPr>
          <p:cNvSpPr>
            <a:spLocks noGrp="1"/>
          </p:cNvSpPr>
          <p:nvPr>
            <p:ph idx="1"/>
          </p:nvPr>
        </p:nvSpPr>
        <p:spPr/>
        <p:txBody>
          <a:bodyPr>
            <a:normAutofit/>
          </a:bodyPr>
          <a:lstStyle/>
          <a:p>
            <a:r>
              <a:rPr lang="en-IN" dirty="0"/>
              <a:t>heißen Proverbs auf Englisch.</a:t>
            </a:r>
          </a:p>
          <a:p>
            <a:r>
              <a:rPr lang="en-IN" dirty="0"/>
              <a:t>enthalten meist </a:t>
            </a:r>
            <a:r>
              <a:rPr lang="en-IN" u="sng" dirty="0"/>
              <a:t>Weisheiten.</a:t>
            </a:r>
          </a:p>
          <a:p>
            <a:r>
              <a:rPr lang="de-DE" dirty="0"/>
              <a:t>haben Form von Lebensregeln, Erfahrungen oder Warnungen.</a:t>
            </a:r>
            <a:endParaRPr lang="en-IN" dirty="0"/>
          </a:p>
          <a:p>
            <a:r>
              <a:rPr lang="en-IN" dirty="0"/>
              <a:t>manchmal reimen sie sich.</a:t>
            </a:r>
          </a:p>
          <a:p>
            <a:r>
              <a:rPr lang="de-DE" dirty="0"/>
              <a:t>können nicht in andere Zeit- und Personalformen ändern lassen</a:t>
            </a:r>
            <a:r>
              <a:rPr lang="de-DE" dirty="0" smtClean="0"/>
              <a:t>.</a:t>
            </a:r>
          </a:p>
          <a:p>
            <a:r>
              <a:rPr lang="de-DE" dirty="0"/>
              <a:t>ist ein </a:t>
            </a:r>
            <a:r>
              <a:rPr lang="de-DE" dirty="0" smtClean="0"/>
              <a:t>vollständiger und abgeschlossener </a:t>
            </a:r>
            <a:r>
              <a:rPr lang="de-DE" dirty="0"/>
              <a:t>Satz. </a:t>
            </a:r>
          </a:p>
          <a:p>
            <a:r>
              <a:rPr lang="de-DE" dirty="0"/>
              <a:t>meistens sind direkt und man muss kaum zwischen den Zeilen lesen.</a:t>
            </a:r>
          </a:p>
          <a:p>
            <a:r>
              <a:rPr lang="de-DE" dirty="0"/>
              <a:t>einfach für die Nicht-Muttersprachler zu verstehen.</a:t>
            </a:r>
          </a:p>
          <a:p>
            <a:endParaRPr lang="en-IN" dirty="0"/>
          </a:p>
          <a:p>
            <a:endParaRPr lang="en-IN" dirty="0"/>
          </a:p>
          <a:p>
            <a:endParaRPr lang="en-IN" dirty="0"/>
          </a:p>
        </p:txBody>
      </p:sp>
    </p:spTree>
    <p:extLst>
      <p:ext uri="{BB962C8B-B14F-4D97-AF65-F5344CB8AC3E}">
        <p14:creationId xmlns:p14="http://schemas.microsoft.com/office/powerpoint/2010/main" val="33679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t>Der Apfel fällt nicht weit vom Stamm.</a:t>
            </a:r>
            <a:endParaRPr lang="en-IN" dirty="0"/>
          </a:p>
        </p:txBody>
      </p:sp>
      <p:sp>
        <p:nvSpPr>
          <p:cNvPr id="3" name="Content Placeholder 2"/>
          <p:cNvSpPr>
            <a:spLocks noGrp="1"/>
          </p:cNvSpPr>
          <p:nvPr>
            <p:ph idx="1"/>
          </p:nvPr>
        </p:nvSpPr>
        <p:spPr/>
        <p:txBody>
          <a:bodyPr/>
          <a:lstStyle/>
          <a:p>
            <a:endParaRPr lang="en-IN" dirty="0"/>
          </a:p>
          <a:p>
            <a:pPr marL="0" lvl="0" indent="0">
              <a:buNone/>
            </a:pPr>
            <a:r>
              <a:rPr lang="de-DE" dirty="0" smtClean="0"/>
              <a:t>Beispiel</a:t>
            </a:r>
            <a:r>
              <a:rPr lang="de-DE" dirty="0"/>
              <a:t>: Ihre Eltern sind beide Akademiker. Der Vater ist Arzt und die Mutter </a:t>
            </a:r>
            <a:r>
              <a:rPr lang="de-DE" dirty="0" smtClean="0"/>
              <a:t>Lehrerin. </a:t>
            </a:r>
            <a:r>
              <a:rPr lang="de-DE" dirty="0"/>
              <a:t>Kein Wunder, dass auch die Tochter im Studium gute Leistungen </a:t>
            </a:r>
            <a:r>
              <a:rPr lang="de-DE" dirty="0" smtClean="0"/>
              <a:t>zeigt. </a:t>
            </a:r>
            <a:r>
              <a:rPr lang="de-DE" dirty="0"/>
              <a:t>Der Apfel </a:t>
            </a:r>
            <a:r>
              <a:rPr lang="de-DE" dirty="0" smtClean="0"/>
              <a:t>fällt </a:t>
            </a:r>
            <a:r>
              <a:rPr lang="de-DE" dirty="0"/>
              <a:t>nicht weit vom Stamm</a:t>
            </a:r>
            <a:r>
              <a:rPr lang="de-DE" dirty="0" smtClean="0"/>
              <a:t>.</a:t>
            </a:r>
          </a:p>
          <a:p>
            <a:pPr marL="0" lvl="0" indent="0">
              <a:buNone/>
            </a:pPr>
            <a:endParaRPr lang="de-DE" dirty="0"/>
          </a:p>
          <a:p>
            <a:pPr marL="0" indent="0">
              <a:buNone/>
            </a:pPr>
            <a:r>
              <a:rPr lang="de-DE" dirty="0"/>
              <a:t/>
            </a:r>
            <a:br>
              <a:rPr lang="de-DE" dirty="0"/>
            </a:br>
            <a:r>
              <a:rPr lang="de-DE" dirty="0"/>
              <a:t>Bedeutung</a:t>
            </a:r>
            <a:r>
              <a:rPr lang="de-DE" i="1" dirty="0"/>
              <a:t>:</a:t>
            </a:r>
            <a:r>
              <a:rPr lang="de-DE" dirty="0"/>
              <a:t> Ein Kind übernimmt Eigenschaften oder Verhaltensweisen der Eltern.</a:t>
            </a:r>
          </a:p>
          <a:p>
            <a:pPr marL="0" lvl="0" indent="0">
              <a:buNone/>
            </a:pPr>
            <a:endParaRPr lang="en-IN" dirty="0"/>
          </a:p>
        </p:txBody>
      </p:sp>
      <p:pic>
        <p:nvPicPr>
          <p:cNvPr id="4" name="Picture 3"/>
          <p:cNvPicPr>
            <a:picLocks noChangeAspect="1"/>
          </p:cNvPicPr>
          <p:nvPr/>
        </p:nvPicPr>
        <p:blipFill>
          <a:blip r:embed="rId2"/>
          <a:stretch>
            <a:fillRect/>
          </a:stretch>
        </p:blipFill>
        <p:spPr>
          <a:xfrm>
            <a:off x="90152" y="77273"/>
            <a:ext cx="2678805" cy="5795493"/>
          </a:xfrm>
          <a:prstGeom prst="rect">
            <a:avLst/>
          </a:prstGeom>
        </p:spPr>
      </p:pic>
      <p:pic>
        <p:nvPicPr>
          <p:cNvPr id="5" name="Picture 4"/>
          <p:cNvPicPr>
            <a:picLocks noChangeAspect="1"/>
          </p:cNvPicPr>
          <p:nvPr/>
        </p:nvPicPr>
        <p:blipFill>
          <a:blip r:embed="rId2"/>
          <a:stretch>
            <a:fillRect/>
          </a:stretch>
        </p:blipFill>
        <p:spPr>
          <a:xfrm>
            <a:off x="90152" y="0"/>
            <a:ext cx="2678805" cy="5795493"/>
          </a:xfrm>
          <a:prstGeom prst="rect">
            <a:avLst/>
          </a:prstGeom>
        </p:spPr>
      </p:pic>
    </p:spTree>
    <p:extLst>
      <p:ext uri="{BB962C8B-B14F-4D97-AF65-F5344CB8AC3E}">
        <p14:creationId xmlns:p14="http://schemas.microsoft.com/office/powerpoint/2010/main" val="33711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48DC8-E0B0-435A-82E7-E08C59A268C0}"/>
              </a:ext>
            </a:extLst>
          </p:cNvPr>
          <p:cNvSpPr>
            <a:spLocks noGrp="1"/>
          </p:cNvSpPr>
          <p:nvPr>
            <p:ph type="title"/>
          </p:nvPr>
        </p:nvSpPr>
        <p:spPr/>
        <p:txBody>
          <a:bodyPr/>
          <a:lstStyle/>
          <a:p>
            <a:r>
              <a:rPr lang="de-DE" dirty="0"/>
              <a:t/>
            </a:r>
            <a:br>
              <a:rPr lang="de-DE" dirty="0"/>
            </a:br>
            <a:r>
              <a:rPr lang="de-DE" dirty="0"/>
              <a:t>Redewendungen</a:t>
            </a:r>
            <a:endParaRPr lang="en-IN" dirty="0"/>
          </a:p>
        </p:txBody>
      </p:sp>
      <p:sp>
        <p:nvSpPr>
          <p:cNvPr id="3" name="Content Placeholder 2">
            <a:extLst>
              <a:ext uri="{FF2B5EF4-FFF2-40B4-BE49-F238E27FC236}">
                <a16:creationId xmlns:a16="http://schemas.microsoft.com/office/drawing/2014/main" xmlns="" id="{61099479-1278-4ACC-8D8B-CC0F41B35171}"/>
              </a:ext>
            </a:extLst>
          </p:cNvPr>
          <p:cNvSpPr>
            <a:spLocks noGrp="1"/>
          </p:cNvSpPr>
          <p:nvPr>
            <p:ph idx="1"/>
          </p:nvPr>
        </p:nvSpPr>
        <p:spPr/>
        <p:txBody>
          <a:bodyPr/>
          <a:lstStyle/>
          <a:p>
            <a:r>
              <a:rPr lang="de-DE" dirty="0"/>
              <a:t>heißen Phrases/Idioms auf Englisch.</a:t>
            </a:r>
          </a:p>
          <a:p>
            <a:r>
              <a:rPr lang="de-DE" dirty="0"/>
              <a:t>sind </a:t>
            </a:r>
            <a:r>
              <a:rPr lang="de-DE" u="sng" dirty="0"/>
              <a:t>Sinnbilder (bildhafte Wendungen)</a:t>
            </a:r>
            <a:r>
              <a:rPr lang="de-DE" dirty="0"/>
              <a:t>.</a:t>
            </a:r>
          </a:p>
          <a:p>
            <a:r>
              <a:rPr lang="de-DE" dirty="0"/>
              <a:t>sind flexibler als Sprichwörter.</a:t>
            </a:r>
          </a:p>
          <a:p>
            <a:r>
              <a:rPr lang="de-DE" dirty="0"/>
              <a:t>können in andere Zeit- und Personalformen ändern lassen</a:t>
            </a:r>
            <a:r>
              <a:rPr lang="de-DE" dirty="0" smtClean="0"/>
              <a:t>. </a:t>
            </a:r>
          </a:p>
          <a:p>
            <a:r>
              <a:rPr lang="de-DE" dirty="0" smtClean="0"/>
              <a:t>nicht </a:t>
            </a:r>
            <a:r>
              <a:rPr lang="de-DE" dirty="0"/>
              <a:t>immer klar.</a:t>
            </a:r>
          </a:p>
          <a:p>
            <a:r>
              <a:rPr lang="de-DE" dirty="0"/>
              <a:t>manchmal für die Nicht-Muttersprachler schwierig zu verstehen.</a:t>
            </a:r>
          </a:p>
          <a:p>
            <a:endParaRPr lang="de-DE" dirty="0"/>
          </a:p>
          <a:p>
            <a:endParaRPr lang="de-DE" dirty="0"/>
          </a:p>
          <a:p>
            <a:endParaRPr lang="de-DE" dirty="0"/>
          </a:p>
          <a:p>
            <a:endParaRPr lang="de-DE" dirty="0"/>
          </a:p>
          <a:p>
            <a:endParaRPr lang="de-DE" dirty="0"/>
          </a:p>
          <a:p>
            <a:endParaRPr lang="en-IN" dirty="0"/>
          </a:p>
        </p:txBody>
      </p:sp>
    </p:spTree>
    <p:extLst>
      <p:ext uri="{BB962C8B-B14F-4D97-AF65-F5344CB8AC3E}">
        <p14:creationId xmlns:p14="http://schemas.microsoft.com/office/powerpoint/2010/main" val="107922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Redewendung</a:t>
            </a:r>
            <a:endParaRPr lang="en-IN" dirty="0"/>
          </a:p>
        </p:txBody>
      </p:sp>
      <p:sp>
        <p:nvSpPr>
          <p:cNvPr id="3" name="Content Placeholder 2"/>
          <p:cNvSpPr>
            <a:spLocks noGrp="1"/>
          </p:cNvSpPr>
          <p:nvPr>
            <p:ph idx="1"/>
          </p:nvPr>
        </p:nvSpPr>
        <p:spPr/>
        <p:txBody>
          <a:bodyPr/>
          <a:lstStyle/>
          <a:p>
            <a:endParaRPr lang="en-IN" dirty="0" smtClean="0"/>
          </a:p>
          <a:p>
            <a:pPr marL="0" indent="0">
              <a:buNone/>
            </a:pPr>
            <a:r>
              <a:rPr lang="en-IN" b="1" dirty="0" smtClean="0"/>
              <a:t>Beispiel:</a:t>
            </a:r>
          </a:p>
          <a:p>
            <a:pPr marL="0" indent="0">
              <a:buNone/>
            </a:pPr>
            <a:r>
              <a:rPr lang="en-IN" dirty="0" smtClean="0"/>
              <a:t>       Maria fragt Anna: “Willst du mit dem Zug oder mit dem Auto fahren?</a:t>
            </a:r>
          </a:p>
          <a:p>
            <a:pPr marL="0" indent="0">
              <a:buNone/>
            </a:pPr>
            <a:r>
              <a:rPr lang="en-IN" dirty="0"/>
              <a:t> </a:t>
            </a:r>
            <a:r>
              <a:rPr lang="en-IN" dirty="0" smtClean="0"/>
              <a:t>      Anna antwortet : Das </a:t>
            </a:r>
            <a:r>
              <a:rPr lang="en-IN" dirty="0"/>
              <a:t>ist mir </a:t>
            </a:r>
            <a:r>
              <a:rPr lang="en-IN" dirty="0" smtClean="0"/>
              <a:t>Wurst!</a:t>
            </a:r>
          </a:p>
          <a:p>
            <a:pPr marL="0" indent="0">
              <a:buNone/>
            </a:pPr>
            <a:r>
              <a:rPr lang="en-IN" b="1" dirty="0"/>
              <a:t>Bedeutung</a:t>
            </a:r>
            <a:r>
              <a:rPr lang="en-IN" dirty="0"/>
              <a:t>: Das ist mir egal!</a:t>
            </a:r>
          </a:p>
          <a:p>
            <a:pPr marL="0" indent="0">
              <a:buNone/>
            </a:pPr>
            <a:endParaRPr lang="en-IN" dirty="0"/>
          </a:p>
          <a:p>
            <a:pPr marL="0" indent="0">
              <a:buNone/>
            </a:pPr>
            <a:endParaRPr lang="en-IN"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9093"/>
            <a:ext cx="2933701" cy="6220495"/>
          </a:xfrm>
          <a:prstGeom prst="rect">
            <a:avLst/>
          </a:prstGeom>
        </p:spPr>
      </p:pic>
    </p:spTree>
    <p:extLst>
      <p:ext uri="{BB962C8B-B14F-4D97-AF65-F5344CB8AC3E}">
        <p14:creationId xmlns:p14="http://schemas.microsoft.com/office/powerpoint/2010/main" val="185710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I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69433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72212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Feathered</Template>
  <TotalTime>1439</TotalTime>
  <Words>940</Words>
  <Application>Microsoft Office PowerPoint</Application>
  <PresentationFormat>Widescreen</PresentationFormat>
  <Paragraphs>106</Paragraphs>
  <Slides>22</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Century Schoolbook</vt:lpstr>
      <vt:lpstr>Corbel</vt:lpstr>
      <vt:lpstr>Feathered</vt:lpstr>
      <vt:lpstr>PowerPoint Presentation</vt:lpstr>
      <vt:lpstr>“Die Macht der figurativen (metaphorischen) Sprache” .   "Taten sprechen lauter als Wörter, können aber die Macht der Wörter nicht schlagen”.  - Sarika Kapoor Nayyar </vt:lpstr>
      <vt:lpstr>Unterschied zwischen Redewendungen und Sprichwörter </vt:lpstr>
      <vt:lpstr> Sprichwörter</vt:lpstr>
      <vt:lpstr>Der Apfel fällt nicht weit vom Stamm.</vt:lpstr>
      <vt:lpstr> Redewendungen</vt:lpstr>
      <vt:lpstr>Redewendung</vt:lpstr>
      <vt:lpstr>PowerPoint Presentation</vt:lpstr>
      <vt:lpstr>PowerPoint Presentation</vt:lpstr>
      <vt:lpstr>PowerPoint Presentation</vt:lpstr>
      <vt:lpstr>PowerPoint Presentation</vt:lpstr>
      <vt:lpstr>PowerPoint Presentation</vt:lpstr>
      <vt:lpstr> wie Englisch!</vt:lpstr>
      <vt:lpstr> wie Englisch!</vt:lpstr>
      <vt:lpstr> 2 Wörter Redewendungen</vt:lpstr>
      <vt:lpstr> Herkunft und Entwicklung</vt:lpstr>
      <vt:lpstr> die erste Geige spielen</vt:lpstr>
      <vt:lpstr> wenn man vom Teufel spricht</vt:lpstr>
      <vt:lpstr> nur Bahnhof verstehen</vt:lpstr>
      <vt:lpstr>jetzt ist das Kind schon in den Brunnen gefallen</vt:lpstr>
      <vt:lpstr> Hinz und Kunz kennen</vt:lpstr>
      <vt:lpstr>Vielen Dank!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Redewendungen und Sprichwörter</dc:title>
  <dc:creator>Ms Deeksha  Goel</dc:creator>
  <cp:lastModifiedBy>Dell</cp:lastModifiedBy>
  <cp:revision>77</cp:revision>
  <dcterms:created xsi:type="dcterms:W3CDTF">2021-06-03T20:34:07Z</dcterms:created>
  <dcterms:modified xsi:type="dcterms:W3CDTF">2022-07-11T12:07:09Z</dcterms:modified>
</cp:coreProperties>
</file>