
<file path=[Content_Types].xml><?xml version="1.0" encoding="utf-8"?>
<Types xmlns="http://schemas.openxmlformats.org/package/2006/content-types">
  <Default Extension="png" ContentType="image/png"/>
  <Default Extension="mov" ContentType="video/quicktime"/>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94" r:id="rId3"/>
    <p:sldId id="336" r:id="rId4"/>
    <p:sldId id="337" r:id="rId5"/>
    <p:sldId id="296" r:id="rId6"/>
    <p:sldId id="338" r:id="rId7"/>
    <p:sldId id="350" r:id="rId8"/>
    <p:sldId id="302" r:id="rId9"/>
    <p:sldId id="349" r:id="rId10"/>
    <p:sldId id="306" r:id="rId11"/>
    <p:sldId id="258" r:id="rId12"/>
    <p:sldId id="339" r:id="rId13"/>
    <p:sldId id="340" r:id="rId14"/>
    <p:sldId id="341" r:id="rId15"/>
    <p:sldId id="342" r:id="rId16"/>
    <p:sldId id="343" r:id="rId17"/>
    <p:sldId id="344" r:id="rId18"/>
    <p:sldId id="345" r:id="rId19"/>
    <p:sldId id="346" r:id="rId20"/>
    <p:sldId id="333" r:id="rId21"/>
    <p:sldId id="310" r:id="rId22"/>
    <p:sldId id="307" r:id="rId23"/>
    <p:sldId id="303" r:id="rId24"/>
    <p:sldId id="352" r:id="rId25"/>
    <p:sldId id="351" r:id="rId26"/>
    <p:sldId id="347" r:id="rId27"/>
  </p:sldIdLst>
  <p:sldSz cx="12192000" cy="6858000"/>
  <p:notesSz cx="6954838" cy="9247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99FF99"/>
    <a:srgbClr val="99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4C7F90E7-2C27-4669-971A-5C796A5AF0EE}" type="datetimeFigureOut">
              <a:rPr lang="en-IN" smtClean="0"/>
              <a:t>08-07-2022</a:t>
            </a:fld>
            <a:endParaRPr lang="en-IN"/>
          </a:p>
        </p:txBody>
      </p:sp>
      <p:sp>
        <p:nvSpPr>
          <p:cNvPr id="4" name="Slide Image Placeholder 3"/>
          <p:cNvSpPr>
            <a:spLocks noGrp="1" noRot="1" noChangeAspect="1"/>
          </p:cNvSpPr>
          <p:nvPr>
            <p:ph type="sldImg" idx="2"/>
          </p:nvPr>
        </p:nvSpPr>
        <p:spPr>
          <a:xfrm>
            <a:off x="703263" y="1155700"/>
            <a:ext cx="5548312" cy="31210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95325" y="4449763"/>
            <a:ext cx="5564188" cy="36417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783638"/>
            <a:ext cx="3013075" cy="46355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40175" y="8783638"/>
            <a:ext cx="3013075" cy="463550"/>
          </a:xfrm>
          <a:prstGeom prst="rect">
            <a:avLst/>
          </a:prstGeom>
        </p:spPr>
        <p:txBody>
          <a:bodyPr vert="horz" lIns="91440" tIns="45720" rIns="91440" bIns="45720" rtlCol="0" anchor="b"/>
          <a:lstStyle>
            <a:lvl1pPr algn="r">
              <a:defRPr sz="1200"/>
            </a:lvl1pPr>
          </a:lstStyle>
          <a:p>
            <a:fld id="{CDBA5611-1E33-4871-8CAD-BC8FDC28F19A}" type="slidenum">
              <a:rPr lang="en-IN" smtClean="0"/>
              <a:t>‹#›</a:t>
            </a:fld>
            <a:endParaRPr lang="en-IN"/>
          </a:p>
        </p:txBody>
      </p:sp>
    </p:spTree>
    <p:extLst>
      <p:ext uri="{BB962C8B-B14F-4D97-AF65-F5344CB8AC3E}">
        <p14:creationId xmlns:p14="http://schemas.microsoft.com/office/powerpoint/2010/main" val="45972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DBA5611-1E33-4871-8CAD-BC8FDC28F19A}" type="slidenum">
              <a:rPr lang="en-IN" smtClean="0"/>
              <a:t>25</a:t>
            </a:fld>
            <a:endParaRPr lang="en-IN"/>
          </a:p>
        </p:txBody>
      </p:sp>
    </p:spTree>
    <p:extLst>
      <p:ext uri="{BB962C8B-B14F-4D97-AF65-F5344CB8AC3E}">
        <p14:creationId xmlns:p14="http://schemas.microsoft.com/office/powerpoint/2010/main" val="127242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DF26-2E92-4FCF-923E-3B068A3B7F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129A0F5-6A0D-4F67-97B7-02E40C8416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E86B5EA-0927-4C0D-B0C1-332877FFF725}"/>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AA0B6CE7-9B42-4184-9798-9EEB92E6A1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491B2B-605F-4897-9648-26EA7901255E}"/>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229403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FBC0-1814-4851-92B7-FCAFC9415BD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ECC7AE4-2C5D-440A-BEEA-0236B9DE90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BAD5DA-2695-48F3-B162-705B4D6BEF36}"/>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E3628F96-53AE-43AA-94F7-1E4D0ED5FA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7442F2-B7AA-4093-A075-D16CA33A6B32}"/>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273546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E989C-1CB5-45E3-B35B-9E9C05DEA1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636D13-44B3-45FE-BF7E-D3531DD8E4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A34F35-004E-4F50-A354-E1B27E72E87B}"/>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DF8FADD5-1A1A-4516-A6A9-D781E5B2B69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2B6ADB-696D-49E7-AE5D-F2705FC432E7}"/>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112695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cap="all" baseline="0">
                <a:solidFill>
                  <a:schemeClr val="accent1"/>
                </a:solidFill>
              </a:defRPr>
            </a:lvl1pPr>
          </a:lstStyle>
          <a:p>
            <a:r>
              <a:rPr lang="de-DE" dirty="0"/>
              <a:t>TITELMASTERFORMAT DURCH KLICKEN BEARBEITEN</a:t>
            </a:r>
          </a:p>
        </p:txBody>
      </p:sp>
      <p:sp>
        <p:nvSpPr>
          <p:cNvPr id="4" name="Datumsplatzhalter 3"/>
          <p:cNvSpPr>
            <a:spLocks noGrp="1"/>
          </p:cNvSpPr>
          <p:nvPr>
            <p:ph type="dt" sz="half" idx="10"/>
          </p:nvPr>
        </p:nvSpPr>
        <p:spPr bwMode="gray"/>
        <p:txBody>
          <a:bodyPr/>
          <a:lstStyle/>
          <a:p>
            <a:fld id="{2E5AEC2A-60EB-4634-8FF1-CC0611A6E1DF}" type="datetime1">
              <a:rPr lang="de-DE" smtClean="0"/>
              <a:pPr/>
              <a:t>08.07.2022</a:t>
            </a:fld>
            <a:endParaRPr lang="de-DE"/>
          </a:p>
        </p:txBody>
      </p:sp>
      <p:sp>
        <p:nvSpPr>
          <p:cNvPr id="5" name="Fußzeilenplatzhalter 4"/>
          <p:cNvSpPr>
            <a:spLocks noGrp="1"/>
          </p:cNvSpPr>
          <p:nvPr>
            <p:ph type="ftr" sz="quarter" idx="11"/>
          </p:nvPr>
        </p:nvSpPr>
        <p:spPr bwMode="gray"/>
        <p:txBody>
          <a:bodyPr/>
          <a:lstStyle/>
          <a:p>
            <a:r>
              <a:rPr lang="de-DE"/>
              <a:t>Goethe-Institut für Thema</a:t>
            </a:r>
          </a:p>
        </p:txBody>
      </p:sp>
      <p:sp>
        <p:nvSpPr>
          <p:cNvPr id="8" name="Textplatzhalter 7"/>
          <p:cNvSpPr>
            <a:spLocks noGrp="1"/>
          </p:cNvSpPr>
          <p:nvPr>
            <p:ph type="body" sz="quarter" idx="12" hasCustomPrompt="1"/>
          </p:nvPr>
        </p:nvSpPr>
        <p:spPr bwMode="gray">
          <a:xfrm>
            <a:off x="575734" y="1722298"/>
            <a:ext cx="9169401" cy="4694377"/>
          </a:xfrm>
        </p:spPr>
        <p:txBody>
          <a:bodyPr/>
          <a:lstStyle>
            <a:lvl1pPr marL="355600" indent="-355600">
              <a:spcBef>
                <a:spcPts val="1200"/>
              </a:spcBef>
              <a:buFont typeface="+mj-lt"/>
              <a:buAutoNum type="arabicPeriod"/>
              <a:defRPr sz="2100" cap="all" baseline="0"/>
            </a:lvl1pPr>
            <a:lvl2pPr marL="625475" indent="-273050">
              <a:lnSpc>
                <a:spcPct val="120000"/>
              </a:lnSpc>
              <a:buFont typeface="+mj-lt"/>
              <a:buAutoNum type="arabicPeriod"/>
              <a:defRPr sz="1600" cap="none" baseline="0"/>
            </a:lvl2pPr>
            <a:lvl3pPr marL="808038" indent="-182563">
              <a:lnSpc>
                <a:spcPct val="120000"/>
              </a:lnSpc>
              <a:tabLst/>
              <a:defRPr sz="1600" cap="none" baseline="0"/>
            </a:lvl3pPr>
            <a:lvl4pPr marL="984250" indent="-176213" defTabSz="987425">
              <a:lnSpc>
                <a:spcPct val="120000"/>
              </a:lnSpc>
              <a:defRPr sz="1600" cap="none" baseline="0"/>
            </a:lvl4pPr>
            <a:lvl5pPr marL="1166813" indent="-182563">
              <a:lnSpc>
                <a:spcPct val="120000"/>
              </a:lnSpc>
              <a:defRPr sz="1600" cap="none" baseline="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15661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a:xfrm>
            <a:off x="575733" y="441326"/>
            <a:ext cx="9169400" cy="5975351"/>
          </a:xfrm>
        </p:spPr>
        <p:txBody>
          <a:bodyPr anchor="ctr"/>
          <a:lstStyle>
            <a:lvl1pPr>
              <a:lnSpc>
                <a:spcPct val="85000"/>
              </a:lnSpc>
              <a:defRPr sz="4667" cap="all" baseline="0">
                <a:solidFill>
                  <a:schemeClr val="bg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8144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6D17-56F2-4A82-BD03-9E341433B0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4B05F7-E6EA-4893-ADF4-178BA4E173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7B04BB-F760-436D-B704-9A5B8EE2866E}"/>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D1780D53-8774-4728-856E-BE0DBAC4CA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1AF76C-222C-4026-AA14-78843F422711}"/>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206438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60BE-C7FD-407A-89C7-5140BAEE6B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B0BAAEA-2C0C-4751-B370-3A17791059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854215-CE00-4A78-8000-69B4547DF1A5}"/>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521D89BE-2CFF-42BC-BE8E-C4340D5015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3ECBD6-9F27-47D2-B8A3-99D0522A1EA5}"/>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110978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AE73-C1F8-4E66-A567-5AC0B5EA12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141837A-053E-486D-B2CC-AEFF6CEEB8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4C78B65-12AF-4EA5-B96F-B3C7E1AC44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A6409FC-3BCC-4D83-8B04-926203563194}"/>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6" name="Footer Placeholder 5">
            <a:extLst>
              <a:ext uri="{FF2B5EF4-FFF2-40B4-BE49-F238E27FC236}">
                <a16:creationId xmlns:a16="http://schemas.microsoft.com/office/drawing/2014/main" id="{A19EB7DA-21A7-41C5-B49A-F8C21DE9B64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DEA1B64-DF15-4280-9071-A61C2F0D009E}"/>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5212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C5FC-2DEC-4755-9D98-1AF6B82C8A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32DB80D-D58F-4552-9075-40E6DB9E5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1F1736-F11B-4B7E-949E-4642A5CE41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AAEAE69-8E35-437A-BE41-80F5B02E2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9A3927-6274-49FD-91C3-556697FFE6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E4B161A-FF25-4907-BCFE-D3CEA7E4ADF8}"/>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8" name="Footer Placeholder 7">
            <a:extLst>
              <a:ext uri="{FF2B5EF4-FFF2-40B4-BE49-F238E27FC236}">
                <a16:creationId xmlns:a16="http://schemas.microsoft.com/office/drawing/2014/main" id="{BDA4A518-76FB-43DC-A636-69271216917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D76B777-03E1-4058-8B49-E4AD49B8CE56}"/>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33593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FA9E-0ABD-4FE9-B6D5-FC009CA1C0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9336AE8-5F71-4972-B2C6-973A952950C4}"/>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4" name="Footer Placeholder 3">
            <a:extLst>
              <a:ext uri="{FF2B5EF4-FFF2-40B4-BE49-F238E27FC236}">
                <a16:creationId xmlns:a16="http://schemas.microsoft.com/office/drawing/2014/main" id="{F553DFD6-564C-416C-8739-874056127C0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3A651F1-18BE-4D07-BBA9-561CAD4623F0}"/>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335619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53453-9870-46DB-B69A-A38133761038}"/>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3" name="Footer Placeholder 2">
            <a:extLst>
              <a:ext uri="{FF2B5EF4-FFF2-40B4-BE49-F238E27FC236}">
                <a16:creationId xmlns:a16="http://schemas.microsoft.com/office/drawing/2014/main" id="{5649812C-02D8-4813-B39E-4845AB2B241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086F50F-6F84-429E-9E52-BFEDA2033367}"/>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368720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B66C-1BEF-44D9-A4CA-A15FFD549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41D3A32-901A-4236-BBCF-30699E16D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12715CF-E21F-4F79-875D-638AAFA4F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01919E-CD26-4ADF-8896-D2204D418CEA}"/>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6" name="Footer Placeholder 5">
            <a:extLst>
              <a:ext uri="{FF2B5EF4-FFF2-40B4-BE49-F238E27FC236}">
                <a16:creationId xmlns:a16="http://schemas.microsoft.com/office/drawing/2014/main" id="{779B82F5-B784-427A-A19E-44A6BE583E8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FB5917-6E8A-43D1-8D0A-A8C0106407AE}"/>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78140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D879C-1114-4514-A63E-48A081A68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CA60CF3-F613-42B6-902D-D55DD2C5B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C03EED-117B-4D7C-9775-85A4DFC9A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7A15F5-3AAE-4375-87F8-7B1FF236AB81}"/>
              </a:ext>
            </a:extLst>
          </p:cNvPr>
          <p:cNvSpPr>
            <a:spLocks noGrp="1"/>
          </p:cNvSpPr>
          <p:nvPr>
            <p:ph type="dt" sz="half" idx="10"/>
          </p:nvPr>
        </p:nvSpPr>
        <p:spPr/>
        <p:txBody>
          <a:bodyPr/>
          <a:lstStyle/>
          <a:p>
            <a:fld id="{3FE8ECA9-7AA2-45AA-A1D2-8486F5F43C25}" type="datetimeFigureOut">
              <a:rPr lang="en-IN" smtClean="0"/>
              <a:t>08-07-2022</a:t>
            </a:fld>
            <a:endParaRPr lang="en-IN"/>
          </a:p>
        </p:txBody>
      </p:sp>
      <p:sp>
        <p:nvSpPr>
          <p:cNvPr id="6" name="Footer Placeholder 5">
            <a:extLst>
              <a:ext uri="{FF2B5EF4-FFF2-40B4-BE49-F238E27FC236}">
                <a16:creationId xmlns:a16="http://schemas.microsoft.com/office/drawing/2014/main" id="{A8DDD29D-5FD0-44D2-A92C-CB13376882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EEF54C8-E4DC-4EE3-8830-85BA181D0047}"/>
              </a:ext>
            </a:extLst>
          </p:cNvPr>
          <p:cNvSpPr>
            <a:spLocks noGrp="1"/>
          </p:cNvSpPr>
          <p:nvPr>
            <p:ph type="sldNum" sz="quarter" idx="12"/>
          </p:nvPr>
        </p:nvSpPr>
        <p:spPr/>
        <p:txBody>
          <a:bodyPr/>
          <a:lstStyle/>
          <a:p>
            <a:fld id="{687008CF-4967-4333-8B83-12A166396D37}" type="slidenum">
              <a:rPr lang="en-IN" smtClean="0"/>
              <a:t>‹#›</a:t>
            </a:fld>
            <a:endParaRPr lang="en-IN"/>
          </a:p>
        </p:txBody>
      </p:sp>
    </p:spTree>
    <p:extLst>
      <p:ext uri="{BB962C8B-B14F-4D97-AF65-F5344CB8AC3E}">
        <p14:creationId xmlns:p14="http://schemas.microsoft.com/office/powerpoint/2010/main" val="249449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13FCE2-7B93-442F-9F1C-5E56C0286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C8F340-F721-4C5C-8CD2-9087E047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812AB-93BF-4D5E-8F61-51EA903F4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8ECA9-7AA2-45AA-A1D2-8486F5F43C25}" type="datetimeFigureOut">
              <a:rPr lang="en-IN" smtClean="0"/>
              <a:t>08-07-2022</a:t>
            </a:fld>
            <a:endParaRPr lang="en-IN"/>
          </a:p>
        </p:txBody>
      </p:sp>
      <p:sp>
        <p:nvSpPr>
          <p:cNvPr id="5" name="Footer Placeholder 4">
            <a:extLst>
              <a:ext uri="{FF2B5EF4-FFF2-40B4-BE49-F238E27FC236}">
                <a16:creationId xmlns:a16="http://schemas.microsoft.com/office/drawing/2014/main" id="{90513B23-2B47-4833-97FC-9AFD93988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8611777-3065-4815-9738-BB094391C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008CF-4967-4333-8B83-12A166396D37}" type="slidenum">
              <a:rPr lang="en-IN" smtClean="0"/>
              <a:t>‹#›</a:t>
            </a:fld>
            <a:endParaRPr lang="en-IN"/>
          </a:p>
        </p:txBody>
      </p:sp>
    </p:spTree>
    <p:extLst>
      <p:ext uri="{BB962C8B-B14F-4D97-AF65-F5344CB8AC3E}">
        <p14:creationId xmlns:p14="http://schemas.microsoft.com/office/powerpoint/2010/main" val="80366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lernen.goethe.de/moodle/mod/glossary/showentry.php?eid=1839045&amp;displayformat=dictionar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B8B03A-31F6-0944-8513-FA9C30A13A1F}"/>
              </a:ext>
            </a:extLst>
          </p:cNvPr>
          <p:cNvSpPr>
            <a:spLocks noGrp="1"/>
          </p:cNvSpPr>
          <p:nvPr>
            <p:ph type="dt" sz="half" idx="10"/>
          </p:nvPr>
        </p:nvSpPr>
        <p:spPr/>
        <p:txBody>
          <a:bodyPr/>
          <a:lstStyle/>
          <a:p>
            <a:fld id="{2E5AEC2A-60EB-4634-8FF1-CC0611A6E1DF}" type="datetime1">
              <a:rPr lang="de-DE" sz="1400" b="1" smtClean="0"/>
              <a:pPr/>
              <a:t>08.07.2022</a:t>
            </a:fld>
            <a:endParaRPr lang="de-DE" sz="1400" b="1"/>
          </a:p>
        </p:txBody>
      </p:sp>
      <p:sp>
        <p:nvSpPr>
          <p:cNvPr id="4" name="Footer Placeholder 3">
            <a:extLst>
              <a:ext uri="{FF2B5EF4-FFF2-40B4-BE49-F238E27FC236}">
                <a16:creationId xmlns:a16="http://schemas.microsoft.com/office/drawing/2014/main" id="{560A3B2C-D328-2648-A7DB-EFF63F7E6170}"/>
              </a:ext>
            </a:extLst>
          </p:cNvPr>
          <p:cNvSpPr>
            <a:spLocks noGrp="1"/>
          </p:cNvSpPr>
          <p:nvPr>
            <p:ph type="ftr" sz="quarter" idx="11"/>
          </p:nvPr>
        </p:nvSpPr>
        <p:spPr/>
        <p:txBody>
          <a:bodyPr/>
          <a:lstStyle/>
          <a:p>
            <a:r>
              <a:rPr lang="de-DE" sz="1400" b="1"/>
              <a:t>Goethe-Institut für Thema</a:t>
            </a:r>
          </a:p>
        </p:txBody>
      </p:sp>
      <p:sp>
        <p:nvSpPr>
          <p:cNvPr id="6" name="TextBox 5">
            <a:extLst>
              <a:ext uri="{FF2B5EF4-FFF2-40B4-BE49-F238E27FC236}">
                <a16:creationId xmlns:a16="http://schemas.microsoft.com/office/drawing/2014/main" id="{5707D85D-FEDA-754D-8341-1B40478F38FB}"/>
              </a:ext>
            </a:extLst>
          </p:cNvPr>
          <p:cNvSpPr txBox="1"/>
          <p:nvPr/>
        </p:nvSpPr>
        <p:spPr>
          <a:xfrm>
            <a:off x="3790164" y="280216"/>
            <a:ext cx="3759427" cy="400110"/>
          </a:xfrm>
          <a:prstGeom prst="rect">
            <a:avLst/>
          </a:prstGeom>
          <a:noFill/>
        </p:spPr>
        <p:txBody>
          <a:bodyPr wrap="none" rtlCol="0">
            <a:spAutoFit/>
          </a:bodyPr>
          <a:lstStyle/>
          <a:p>
            <a:r>
              <a:rPr lang="de-DE" sz="2000" b="1" dirty="0"/>
              <a:t>Leitfragen zur Unterrichtsplanung</a:t>
            </a:r>
          </a:p>
        </p:txBody>
      </p:sp>
      <p:sp>
        <p:nvSpPr>
          <p:cNvPr id="12" name="Oval 11">
            <a:extLst>
              <a:ext uri="{FF2B5EF4-FFF2-40B4-BE49-F238E27FC236}">
                <a16:creationId xmlns:a16="http://schemas.microsoft.com/office/drawing/2014/main" id="{55A50A48-F10A-1243-8967-E23C209AFA69}"/>
              </a:ext>
            </a:extLst>
          </p:cNvPr>
          <p:cNvSpPr/>
          <p:nvPr/>
        </p:nvSpPr>
        <p:spPr>
          <a:xfrm flipH="1" flipV="1">
            <a:off x="1898867" y="3241008"/>
            <a:ext cx="522785" cy="5147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5" name="Oval 24">
            <a:extLst>
              <a:ext uri="{FF2B5EF4-FFF2-40B4-BE49-F238E27FC236}">
                <a16:creationId xmlns:a16="http://schemas.microsoft.com/office/drawing/2014/main" id="{2750C935-A696-CF47-B992-FB575EAF62B2}"/>
              </a:ext>
            </a:extLst>
          </p:cNvPr>
          <p:cNvSpPr/>
          <p:nvPr/>
        </p:nvSpPr>
        <p:spPr>
          <a:xfrm flipH="1" flipV="1">
            <a:off x="1898867" y="4001356"/>
            <a:ext cx="522785" cy="514743"/>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6" name="Oval 25">
            <a:extLst>
              <a:ext uri="{FF2B5EF4-FFF2-40B4-BE49-F238E27FC236}">
                <a16:creationId xmlns:a16="http://schemas.microsoft.com/office/drawing/2014/main" id="{2C4C2A1F-A4C8-4C43-8A02-9B253BCBAC5D}"/>
              </a:ext>
            </a:extLst>
          </p:cNvPr>
          <p:cNvSpPr/>
          <p:nvPr/>
        </p:nvSpPr>
        <p:spPr>
          <a:xfrm flipH="1" flipV="1">
            <a:off x="1898867" y="1775069"/>
            <a:ext cx="522785" cy="51474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7" name="Oval 26">
            <a:extLst>
              <a:ext uri="{FF2B5EF4-FFF2-40B4-BE49-F238E27FC236}">
                <a16:creationId xmlns:a16="http://schemas.microsoft.com/office/drawing/2014/main" id="{BCE00FC9-91F0-F84F-88A0-D9AC62E28EF3}"/>
              </a:ext>
            </a:extLst>
          </p:cNvPr>
          <p:cNvSpPr/>
          <p:nvPr/>
        </p:nvSpPr>
        <p:spPr>
          <a:xfrm flipH="1" flipV="1">
            <a:off x="1898867" y="2502406"/>
            <a:ext cx="522785" cy="5147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8" name="Oval 27">
            <a:extLst>
              <a:ext uri="{FF2B5EF4-FFF2-40B4-BE49-F238E27FC236}">
                <a16:creationId xmlns:a16="http://schemas.microsoft.com/office/drawing/2014/main" id="{FE51344C-5712-264E-B2AC-BE28E721D7C9}"/>
              </a:ext>
            </a:extLst>
          </p:cNvPr>
          <p:cNvSpPr/>
          <p:nvPr/>
        </p:nvSpPr>
        <p:spPr>
          <a:xfrm flipH="1" flipV="1">
            <a:off x="1887870" y="4640036"/>
            <a:ext cx="522785" cy="51474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9" name="Oval 28">
            <a:extLst>
              <a:ext uri="{FF2B5EF4-FFF2-40B4-BE49-F238E27FC236}">
                <a16:creationId xmlns:a16="http://schemas.microsoft.com/office/drawing/2014/main" id="{DC7F2B42-9647-D148-AEAC-6CA99EB5B87A}"/>
              </a:ext>
            </a:extLst>
          </p:cNvPr>
          <p:cNvSpPr/>
          <p:nvPr/>
        </p:nvSpPr>
        <p:spPr>
          <a:xfrm flipH="1" flipV="1">
            <a:off x="1898867" y="5278716"/>
            <a:ext cx="522785" cy="51474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30" name="Oval 29">
            <a:extLst>
              <a:ext uri="{FF2B5EF4-FFF2-40B4-BE49-F238E27FC236}">
                <a16:creationId xmlns:a16="http://schemas.microsoft.com/office/drawing/2014/main" id="{98C5CC4B-5FB3-1B43-B1C0-56EFF5A7DDCD}"/>
              </a:ext>
            </a:extLst>
          </p:cNvPr>
          <p:cNvSpPr/>
          <p:nvPr/>
        </p:nvSpPr>
        <p:spPr>
          <a:xfrm flipH="1" flipV="1">
            <a:off x="1890902" y="1046464"/>
            <a:ext cx="522785" cy="5147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p>
        </p:txBody>
      </p:sp>
      <p:sp>
        <p:nvSpPr>
          <p:cNvPr id="32" name="Oval 31">
            <a:extLst>
              <a:ext uri="{FF2B5EF4-FFF2-40B4-BE49-F238E27FC236}">
                <a16:creationId xmlns:a16="http://schemas.microsoft.com/office/drawing/2014/main" id="{CCDAC4CF-7A9B-0D45-83B0-8836CD8C236A}"/>
              </a:ext>
            </a:extLst>
          </p:cNvPr>
          <p:cNvSpPr/>
          <p:nvPr/>
        </p:nvSpPr>
        <p:spPr>
          <a:xfrm flipH="1" flipV="1">
            <a:off x="1887870" y="5905325"/>
            <a:ext cx="522785" cy="514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a:p>
        </p:txBody>
      </p:sp>
      <p:sp>
        <p:nvSpPr>
          <p:cNvPr id="2" name="TextBox 1">
            <a:extLst>
              <a:ext uri="{FF2B5EF4-FFF2-40B4-BE49-F238E27FC236}">
                <a16:creationId xmlns:a16="http://schemas.microsoft.com/office/drawing/2014/main" id="{9C46F416-8F01-1C48-A32A-A8E03BD8DA44}"/>
              </a:ext>
            </a:extLst>
          </p:cNvPr>
          <p:cNvSpPr txBox="1"/>
          <p:nvPr/>
        </p:nvSpPr>
        <p:spPr>
          <a:xfrm>
            <a:off x="2639617" y="1035129"/>
            <a:ext cx="8184623" cy="646331"/>
          </a:xfrm>
          <a:prstGeom prst="rect">
            <a:avLst/>
          </a:prstGeom>
          <a:noFill/>
        </p:spPr>
        <p:txBody>
          <a:bodyPr wrap="square" rtlCol="0">
            <a:spAutoFit/>
          </a:bodyPr>
          <a:lstStyle/>
          <a:p>
            <a:r>
              <a:rPr lang="de-DE" b="1" dirty="0"/>
              <a:t>Welche Kompetenzen sollen die Lernenden in der  Unterrichtseinheit</a:t>
            </a:r>
          </a:p>
          <a:p>
            <a:r>
              <a:rPr lang="de-DE" b="1" dirty="0"/>
              <a:t>erreichen?</a:t>
            </a:r>
          </a:p>
        </p:txBody>
      </p:sp>
      <p:sp>
        <p:nvSpPr>
          <p:cNvPr id="5" name="TextBox 4">
            <a:extLst>
              <a:ext uri="{FF2B5EF4-FFF2-40B4-BE49-F238E27FC236}">
                <a16:creationId xmlns:a16="http://schemas.microsoft.com/office/drawing/2014/main" id="{4ED885BC-8388-4042-A26B-52B78BD92056}"/>
              </a:ext>
            </a:extLst>
          </p:cNvPr>
          <p:cNvSpPr txBox="1"/>
          <p:nvPr/>
        </p:nvSpPr>
        <p:spPr>
          <a:xfrm>
            <a:off x="2639617" y="1842972"/>
            <a:ext cx="5255285" cy="369332"/>
          </a:xfrm>
          <a:prstGeom prst="rect">
            <a:avLst/>
          </a:prstGeom>
          <a:noFill/>
        </p:spPr>
        <p:txBody>
          <a:bodyPr wrap="none" rtlCol="0">
            <a:spAutoFit/>
          </a:bodyPr>
          <a:lstStyle/>
          <a:p>
            <a:r>
              <a:rPr lang="de-DE" b="1" dirty="0"/>
              <a:t>Welche Voraussetzungen bringen die Lernenden mit?</a:t>
            </a:r>
          </a:p>
        </p:txBody>
      </p:sp>
      <p:sp>
        <p:nvSpPr>
          <p:cNvPr id="7" name="TextBox 6">
            <a:extLst>
              <a:ext uri="{FF2B5EF4-FFF2-40B4-BE49-F238E27FC236}">
                <a16:creationId xmlns:a16="http://schemas.microsoft.com/office/drawing/2014/main" id="{7816837B-B639-1F4A-9671-7FE471CB8ABD}"/>
              </a:ext>
            </a:extLst>
          </p:cNvPr>
          <p:cNvSpPr txBox="1"/>
          <p:nvPr/>
        </p:nvSpPr>
        <p:spPr>
          <a:xfrm>
            <a:off x="2711624" y="2533342"/>
            <a:ext cx="3117841" cy="369332"/>
          </a:xfrm>
          <a:prstGeom prst="rect">
            <a:avLst/>
          </a:prstGeom>
          <a:noFill/>
        </p:spPr>
        <p:txBody>
          <a:bodyPr wrap="none" rtlCol="0">
            <a:spAutoFit/>
          </a:bodyPr>
          <a:lstStyle/>
          <a:p>
            <a:r>
              <a:rPr lang="de-DE" b="1" dirty="0"/>
              <a:t>Was sollen die Lernenden tun?</a:t>
            </a:r>
          </a:p>
        </p:txBody>
      </p:sp>
      <p:sp>
        <p:nvSpPr>
          <p:cNvPr id="9" name="TextBox 8">
            <a:extLst>
              <a:ext uri="{FF2B5EF4-FFF2-40B4-BE49-F238E27FC236}">
                <a16:creationId xmlns:a16="http://schemas.microsoft.com/office/drawing/2014/main" id="{C3846DD0-D4C8-F744-92AC-B7094286A774}"/>
              </a:ext>
            </a:extLst>
          </p:cNvPr>
          <p:cNvSpPr txBox="1"/>
          <p:nvPr/>
        </p:nvSpPr>
        <p:spPr>
          <a:xfrm>
            <a:off x="2696312" y="3276029"/>
            <a:ext cx="4673395" cy="369332"/>
          </a:xfrm>
          <a:prstGeom prst="rect">
            <a:avLst/>
          </a:prstGeom>
          <a:noFill/>
        </p:spPr>
        <p:txBody>
          <a:bodyPr wrap="none" rtlCol="0">
            <a:spAutoFit/>
          </a:bodyPr>
          <a:lstStyle/>
          <a:p>
            <a:r>
              <a:rPr lang="de-DE" b="1" dirty="0"/>
              <a:t>Was muss der/die Lehrende in der Stunde tun?</a:t>
            </a:r>
          </a:p>
        </p:txBody>
      </p:sp>
      <p:sp>
        <p:nvSpPr>
          <p:cNvPr id="10" name="TextBox 9">
            <a:extLst>
              <a:ext uri="{FF2B5EF4-FFF2-40B4-BE49-F238E27FC236}">
                <a16:creationId xmlns:a16="http://schemas.microsoft.com/office/drawing/2014/main" id="{918C9573-D928-3A44-8075-9A032987C465}"/>
              </a:ext>
            </a:extLst>
          </p:cNvPr>
          <p:cNvSpPr txBox="1"/>
          <p:nvPr/>
        </p:nvSpPr>
        <p:spPr>
          <a:xfrm>
            <a:off x="2711625" y="4834678"/>
            <a:ext cx="7071872" cy="369332"/>
          </a:xfrm>
          <a:prstGeom prst="rect">
            <a:avLst/>
          </a:prstGeom>
          <a:noFill/>
        </p:spPr>
        <p:txBody>
          <a:bodyPr wrap="none" rtlCol="0">
            <a:spAutoFit/>
          </a:bodyPr>
          <a:lstStyle/>
          <a:p>
            <a:r>
              <a:rPr lang="de-DE" b="1" dirty="0"/>
              <a:t>Arbeiten die Lernenden individuell, in Gruppen oder mit einem Partner?</a:t>
            </a:r>
          </a:p>
        </p:txBody>
      </p:sp>
      <p:sp>
        <p:nvSpPr>
          <p:cNvPr id="11" name="TextBox 10">
            <a:extLst>
              <a:ext uri="{FF2B5EF4-FFF2-40B4-BE49-F238E27FC236}">
                <a16:creationId xmlns:a16="http://schemas.microsoft.com/office/drawing/2014/main" id="{CD0EAB90-67C9-E84B-B2B4-09FDD1FDA6E1}"/>
              </a:ext>
            </a:extLst>
          </p:cNvPr>
          <p:cNvSpPr txBox="1"/>
          <p:nvPr/>
        </p:nvSpPr>
        <p:spPr>
          <a:xfrm>
            <a:off x="2721091" y="4065318"/>
            <a:ext cx="3933641" cy="369332"/>
          </a:xfrm>
          <a:prstGeom prst="rect">
            <a:avLst/>
          </a:prstGeom>
          <a:noFill/>
        </p:spPr>
        <p:txBody>
          <a:bodyPr wrap="none" rtlCol="0">
            <a:spAutoFit/>
          </a:bodyPr>
          <a:lstStyle/>
          <a:p>
            <a:r>
              <a:rPr lang="de-DE" b="1" dirty="0"/>
              <a:t>Mit welchem Material wird gearbeitet?</a:t>
            </a:r>
          </a:p>
        </p:txBody>
      </p:sp>
      <p:sp>
        <p:nvSpPr>
          <p:cNvPr id="13" name="TextBox 12">
            <a:extLst>
              <a:ext uri="{FF2B5EF4-FFF2-40B4-BE49-F238E27FC236}">
                <a16:creationId xmlns:a16="http://schemas.microsoft.com/office/drawing/2014/main" id="{642F052F-E841-D941-ABF6-0D593703CDD9}"/>
              </a:ext>
            </a:extLst>
          </p:cNvPr>
          <p:cNvSpPr txBox="1"/>
          <p:nvPr/>
        </p:nvSpPr>
        <p:spPr>
          <a:xfrm>
            <a:off x="2696313" y="5454904"/>
            <a:ext cx="3358612" cy="369332"/>
          </a:xfrm>
          <a:prstGeom prst="rect">
            <a:avLst/>
          </a:prstGeom>
          <a:noFill/>
        </p:spPr>
        <p:txBody>
          <a:bodyPr wrap="none" rtlCol="0">
            <a:spAutoFit/>
          </a:bodyPr>
          <a:lstStyle/>
          <a:p>
            <a:r>
              <a:rPr lang="de-DE" b="1" dirty="0"/>
              <a:t>Welche Medien werden benutzt?</a:t>
            </a:r>
          </a:p>
        </p:txBody>
      </p:sp>
      <p:sp>
        <p:nvSpPr>
          <p:cNvPr id="14" name="TextBox 13">
            <a:extLst>
              <a:ext uri="{FF2B5EF4-FFF2-40B4-BE49-F238E27FC236}">
                <a16:creationId xmlns:a16="http://schemas.microsoft.com/office/drawing/2014/main" id="{7D26E8C9-42C3-F14A-A4C3-777D3DA315C7}"/>
              </a:ext>
            </a:extLst>
          </p:cNvPr>
          <p:cNvSpPr txBox="1"/>
          <p:nvPr/>
        </p:nvSpPr>
        <p:spPr>
          <a:xfrm>
            <a:off x="2673596" y="6015336"/>
            <a:ext cx="6698757" cy="369332"/>
          </a:xfrm>
          <a:prstGeom prst="rect">
            <a:avLst/>
          </a:prstGeom>
          <a:noFill/>
        </p:spPr>
        <p:txBody>
          <a:bodyPr wrap="none" rtlCol="0">
            <a:spAutoFit/>
          </a:bodyPr>
          <a:lstStyle/>
          <a:p>
            <a:r>
              <a:rPr lang="de-DE" b="1" dirty="0"/>
              <a:t>Wie kann überprüft werden, ob das globale Lernziel erreicht wurde?</a:t>
            </a:r>
          </a:p>
        </p:txBody>
      </p:sp>
    </p:spTree>
    <p:extLst>
      <p:ext uri="{BB962C8B-B14F-4D97-AF65-F5344CB8AC3E}">
        <p14:creationId xmlns:p14="http://schemas.microsoft.com/office/powerpoint/2010/main" val="22723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FDA7-0F7D-4889-804F-91F9A6E4B303}"/>
              </a:ext>
            </a:extLst>
          </p:cNvPr>
          <p:cNvSpPr>
            <a:spLocks noGrp="1"/>
          </p:cNvSpPr>
          <p:nvPr>
            <p:ph type="title"/>
          </p:nvPr>
        </p:nvSpPr>
        <p:spPr>
          <a:xfrm>
            <a:off x="838200" y="365125"/>
            <a:ext cx="10515600" cy="677109"/>
          </a:xfrm>
        </p:spPr>
        <p:txBody>
          <a:bodyPr>
            <a:noAutofit/>
          </a:bodyPr>
          <a:lstStyle/>
          <a:p>
            <a:r>
              <a:rPr lang="en-US" dirty="0" err="1"/>
              <a:t>Leitfragen</a:t>
            </a:r>
            <a:endParaRPr lang="en-IN" dirty="0"/>
          </a:p>
        </p:txBody>
      </p:sp>
      <p:sp>
        <p:nvSpPr>
          <p:cNvPr id="5" name="Rectangle 4">
            <a:extLst>
              <a:ext uri="{FF2B5EF4-FFF2-40B4-BE49-F238E27FC236}">
                <a16:creationId xmlns:a16="http://schemas.microsoft.com/office/drawing/2014/main" id="{219890C0-A670-44FF-A514-37935BD8FA64}"/>
              </a:ext>
            </a:extLst>
          </p:cNvPr>
          <p:cNvSpPr/>
          <p:nvPr/>
        </p:nvSpPr>
        <p:spPr>
          <a:xfrm>
            <a:off x="167956" y="2051472"/>
            <a:ext cx="10947718" cy="769441"/>
          </a:xfrm>
          <a:prstGeom prst="rect">
            <a:avLst/>
          </a:prstGeom>
        </p:spPr>
        <p:txBody>
          <a:bodyPr wrap="square">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Welche Voraussetzungen bzw. Kenntnisse bringen die Lernenden mit? Wo Stehen Sie ? Was wurde im Kurs bisher „gemacht‘‘?-  </a:t>
            </a:r>
            <a:r>
              <a:rPr lang="de-DE" sz="2400" b="1" dirty="0">
                <a:effectLst/>
                <a:latin typeface="Calibri" panose="020F0502020204030204" pitchFamily="34" charset="0"/>
                <a:ea typeface="Calibri" panose="020F0502020204030204" pitchFamily="34" charset="0"/>
              </a:rPr>
              <a:t>Ausgangslage</a:t>
            </a:r>
            <a:endParaRPr lang="en-IN" sz="2000" dirty="0"/>
          </a:p>
        </p:txBody>
      </p:sp>
      <p:sp>
        <p:nvSpPr>
          <p:cNvPr id="6" name="Rectangle 5">
            <a:extLst>
              <a:ext uri="{FF2B5EF4-FFF2-40B4-BE49-F238E27FC236}">
                <a16:creationId xmlns:a16="http://schemas.microsoft.com/office/drawing/2014/main" id="{B347D1CB-8322-4461-AED1-E0D9398C7478}"/>
              </a:ext>
            </a:extLst>
          </p:cNvPr>
          <p:cNvSpPr/>
          <p:nvPr/>
        </p:nvSpPr>
        <p:spPr>
          <a:xfrm>
            <a:off x="167956" y="1456463"/>
            <a:ext cx="10515599" cy="470000"/>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de-DE" sz="2000" dirty="0"/>
              <a:t>Welche Kompetenzen sollen die Lernenden in der Unterrichtseinheit erreichen ?- </a:t>
            </a:r>
            <a:r>
              <a:rPr lang="de-DE" sz="2400" b="1" dirty="0">
                <a:effectLst/>
              </a:rPr>
              <a:t>Lernziel(e)</a:t>
            </a:r>
            <a:endParaRPr lang="en-IN"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161C8A0-1108-4AA9-9463-B3360FE2D0F0}"/>
              </a:ext>
            </a:extLst>
          </p:cNvPr>
          <p:cNvSpPr/>
          <p:nvPr/>
        </p:nvSpPr>
        <p:spPr>
          <a:xfrm>
            <a:off x="106044" y="2974696"/>
            <a:ext cx="5815182" cy="461665"/>
          </a:xfrm>
          <a:prstGeom prst="rect">
            <a:avLst/>
          </a:prstGeom>
        </p:spPr>
        <p:txBody>
          <a:bodyPr wrap="none">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Was sollen die Lernenden tun ?- </a:t>
            </a:r>
            <a:r>
              <a:rPr lang="de-DE" sz="2400" b="1" dirty="0">
                <a:effectLst/>
                <a:latin typeface="Calibri" panose="020F0502020204030204" pitchFamily="34" charset="0"/>
                <a:ea typeface="Calibri" panose="020F0502020204030204" pitchFamily="34" charset="0"/>
              </a:rPr>
              <a:t>Lernaktivitäten</a:t>
            </a:r>
            <a:endParaRPr lang="en-IN" sz="2000" dirty="0"/>
          </a:p>
        </p:txBody>
      </p:sp>
      <p:sp>
        <p:nvSpPr>
          <p:cNvPr id="11" name="Rectangle 10">
            <a:extLst>
              <a:ext uri="{FF2B5EF4-FFF2-40B4-BE49-F238E27FC236}">
                <a16:creationId xmlns:a16="http://schemas.microsoft.com/office/drawing/2014/main" id="{FDB85F57-4D3F-4FD6-93E5-59B3BB701899}"/>
              </a:ext>
            </a:extLst>
          </p:cNvPr>
          <p:cNvSpPr/>
          <p:nvPr/>
        </p:nvSpPr>
        <p:spPr>
          <a:xfrm>
            <a:off x="106044" y="3399264"/>
            <a:ext cx="8580756" cy="461665"/>
          </a:xfrm>
          <a:prstGeom prst="rect">
            <a:avLst/>
          </a:prstGeom>
        </p:spPr>
        <p:txBody>
          <a:bodyPr wrap="square">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Was muss der/die Lehrende in der Stunde tun ?- </a:t>
            </a:r>
            <a:r>
              <a:rPr lang="de-DE" sz="2400" b="1" dirty="0">
                <a:effectLst/>
                <a:latin typeface="Calibri" panose="020F0502020204030204" pitchFamily="34" charset="0"/>
                <a:ea typeface="Calibri" panose="020F0502020204030204" pitchFamily="34" charset="0"/>
              </a:rPr>
              <a:t>Lehraktivitäten</a:t>
            </a:r>
            <a:endParaRPr lang="en-IN" sz="2000" dirty="0"/>
          </a:p>
        </p:txBody>
      </p:sp>
      <p:sp>
        <p:nvSpPr>
          <p:cNvPr id="12" name="Rectangle 11">
            <a:extLst>
              <a:ext uri="{FF2B5EF4-FFF2-40B4-BE49-F238E27FC236}">
                <a16:creationId xmlns:a16="http://schemas.microsoft.com/office/drawing/2014/main" id="{910C3E19-4E4D-4060-A220-B1A69250EDBE}"/>
              </a:ext>
            </a:extLst>
          </p:cNvPr>
          <p:cNvSpPr/>
          <p:nvPr/>
        </p:nvSpPr>
        <p:spPr>
          <a:xfrm>
            <a:off x="167955" y="4218952"/>
            <a:ext cx="11662095" cy="461665"/>
          </a:xfrm>
          <a:prstGeom prst="rect">
            <a:avLst/>
          </a:prstGeom>
        </p:spPr>
        <p:txBody>
          <a:bodyPr wrap="square">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Arbeiten die Lernenden individuell,in Gruppen oder mit ihrem Sitznachbarn ?- </a:t>
            </a:r>
            <a:r>
              <a:rPr lang="de-DE" sz="2400" b="1" dirty="0">
                <a:effectLst/>
                <a:latin typeface="Calibri" panose="020F0502020204030204" pitchFamily="34" charset="0"/>
                <a:ea typeface="Calibri" panose="020F0502020204030204" pitchFamily="34" charset="0"/>
              </a:rPr>
              <a:t>Arbeits- oder Sozialform</a:t>
            </a:r>
            <a:endParaRPr lang="en-IN" sz="2000" dirty="0"/>
          </a:p>
        </p:txBody>
      </p:sp>
      <p:sp>
        <p:nvSpPr>
          <p:cNvPr id="13" name="Rectangle 12">
            <a:extLst>
              <a:ext uri="{FF2B5EF4-FFF2-40B4-BE49-F238E27FC236}">
                <a16:creationId xmlns:a16="http://schemas.microsoft.com/office/drawing/2014/main" id="{67694A19-28CB-4354-899F-44E58DD93C2E}"/>
              </a:ext>
            </a:extLst>
          </p:cNvPr>
          <p:cNvSpPr/>
          <p:nvPr/>
        </p:nvSpPr>
        <p:spPr>
          <a:xfrm>
            <a:off x="167956" y="4920518"/>
            <a:ext cx="6096000" cy="769441"/>
          </a:xfrm>
          <a:prstGeom prst="rect">
            <a:avLst/>
          </a:prstGeom>
        </p:spPr>
        <p:txBody>
          <a:bodyPr>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Mit Welchem Material (z.B. Text, Arbeitsblatt, Hörtext. Foto, Aufgabe) wird gearbeitet?- </a:t>
            </a:r>
            <a:r>
              <a:rPr lang="de-DE" sz="2400" b="1" dirty="0">
                <a:effectLst/>
                <a:latin typeface="Calibri" panose="020F0502020204030204" pitchFamily="34" charset="0"/>
                <a:ea typeface="Calibri" panose="020F0502020204030204" pitchFamily="34" charset="0"/>
              </a:rPr>
              <a:t>Materialien</a:t>
            </a:r>
            <a:endParaRPr lang="en-IN" sz="2000" dirty="0"/>
          </a:p>
        </p:txBody>
      </p:sp>
      <p:sp>
        <p:nvSpPr>
          <p:cNvPr id="14" name="Rectangle 13">
            <a:extLst>
              <a:ext uri="{FF2B5EF4-FFF2-40B4-BE49-F238E27FC236}">
                <a16:creationId xmlns:a16="http://schemas.microsoft.com/office/drawing/2014/main" id="{A86FF204-BA11-42D4-80FF-E28B6E280384}"/>
              </a:ext>
            </a:extLst>
          </p:cNvPr>
          <p:cNvSpPr/>
          <p:nvPr/>
        </p:nvSpPr>
        <p:spPr>
          <a:xfrm>
            <a:off x="167955" y="5622084"/>
            <a:ext cx="11185845" cy="461665"/>
          </a:xfrm>
          <a:prstGeom prst="rect">
            <a:avLst/>
          </a:prstGeom>
        </p:spPr>
        <p:txBody>
          <a:bodyPr wrap="square">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Welche Medien/Hilfsmittel wie z.B.CD-Player, Bücher, Karten, Folien werden benutzt?- </a:t>
            </a:r>
            <a:r>
              <a:rPr lang="de-DE" sz="2400" b="1" dirty="0">
                <a:effectLst/>
                <a:latin typeface="Calibri" panose="020F0502020204030204" pitchFamily="34" charset="0"/>
                <a:ea typeface="Calibri" panose="020F0502020204030204" pitchFamily="34" charset="0"/>
              </a:rPr>
              <a:t>Medien</a:t>
            </a:r>
            <a:endParaRPr lang="en-IN" sz="2000" dirty="0"/>
          </a:p>
        </p:txBody>
      </p:sp>
      <p:sp>
        <p:nvSpPr>
          <p:cNvPr id="15" name="Rectangle 14">
            <a:extLst>
              <a:ext uri="{FF2B5EF4-FFF2-40B4-BE49-F238E27FC236}">
                <a16:creationId xmlns:a16="http://schemas.microsoft.com/office/drawing/2014/main" id="{30F4ACF1-97B2-4A1D-BE31-BA04634BE211}"/>
              </a:ext>
            </a:extLst>
          </p:cNvPr>
          <p:cNvSpPr/>
          <p:nvPr/>
        </p:nvSpPr>
        <p:spPr>
          <a:xfrm>
            <a:off x="167956" y="6066764"/>
            <a:ext cx="6096000" cy="769441"/>
          </a:xfrm>
          <a:prstGeom prst="rect">
            <a:avLst/>
          </a:prstGeom>
        </p:spPr>
        <p:txBody>
          <a:bodyPr>
            <a:spAutoFit/>
          </a:bodyPr>
          <a:lstStyle/>
          <a:p>
            <a:pPr marL="285750" indent="-285750">
              <a:buFont typeface="Arial" panose="020B0604020202020204" pitchFamily="34" charset="0"/>
              <a:buChar char="•"/>
            </a:pPr>
            <a:r>
              <a:rPr lang="de-DE" sz="2000" dirty="0">
                <a:latin typeface="Calibri" panose="020F0502020204030204" pitchFamily="34" charset="0"/>
                <a:ea typeface="Calibri" panose="020F0502020204030204" pitchFamily="34" charset="0"/>
              </a:rPr>
              <a:t>Wie kann überpruft werden, ob die erwarteten Kompetenzen erreicht wurden? - </a:t>
            </a:r>
            <a:r>
              <a:rPr lang="de-DE" sz="2400" b="1" dirty="0">
                <a:effectLst/>
                <a:latin typeface="Calibri" panose="020F0502020204030204" pitchFamily="34" charset="0"/>
                <a:ea typeface="Calibri" panose="020F0502020204030204" pitchFamily="34" charset="0"/>
              </a:rPr>
              <a:t>Evaluation</a:t>
            </a:r>
            <a:endParaRPr lang="en-IN" sz="2000" dirty="0"/>
          </a:p>
        </p:txBody>
      </p:sp>
    </p:spTree>
    <p:extLst>
      <p:ext uri="{BB962C8B-B14F-4D97-AF65-F5344CB8AC3E}">
        <p14:creationId xmlns:p14="http://schemas.microsoft.com/office/powerpoint/2010/main" val="896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9E8FE-0112-4A96-96AB-E9B92017E01B}"/>
              </a:ext>
            </a:extLst>
          </p:cNvPr>
          <p:cNvSpPr>
            <a:spLocks noGrp="1"/>
          </p:cNvSpPr>
          <p:nvPr>
            <p:ph type="title"/>
          </p:nvPr>
        </p:nvSpPr>
        <p:spPr>
          <a:xfrm>
            <a:off x="838200" y="336550"/>
            <a:ext cx="10515600" cy="1325563"/>
          </a:xfrm>
          <a:solidFill>
            <a:srgbClr val="99FF66"/>
          </a:solidFill>
          <a:ln>
            <a:solidFill>
              <a:schemeClr val="tx1"/>
            </a:solidFill>
          </a:ln>
        </p:spPr>
        <p:txBody>
          <a:bodyPr/>
          <a:lstStyle/>
          <a:p>
            <a:r>
              <a:rPr lang="de-DE" b="1" dirty="0"/>
              <a:t>Lernziele</a:t>
            </a:r>
            <a:endParaRPr lang="en-IN" dirty="0"/>
          </a:p>
        </p:txBody>
      </p:sp>
      <p:sp>
        <p:nvSpPr>
          <p:cNvPr id="3" name="Content Placeholder 2">
            <a:extLst>
              <a:ext uri="{FF2B5EF4-FFF2-40B4-BE49-F238E27FC236}">
                <a16:creationId xmlns:a16="http://schemas.microsoft.com/office/drawing/2014/main" id="{E753940F-3750-41D8-AA36-AD4A7BDE3C6E}"/>
              </a:ext>
            </a:extLst>
          </p:cNvPr>
          <p:cNvSpPr>
            <a:spLocks noGrp="1"/>
          </p:cNvSpPr>
          <p:nvPr>
            <p:ph idx="1"/>
          </p:nvPr>
        </p:nvSpPr>
        <p:spPr>
          <a:xfrm>
            <a:off x="838200" y="1854200"/>
            <a:ext cx="10515600" cy="4351338"/>
          </a:xfrm>
          <a:solidFill>
            <a:srgbClr val="99FF66"/>
          </a:solidFill>
          <a:ln>
            <a:solidFill>
              <a:schemeClr val="tx1"/>
            </a:solidFill>
          </a:ln>
        </p:spPr>
        <p:txBody>
          <a:bodyPr/>
          <a:lstStyle/>
          <a:p>
            <a:pPr marL="0" indent="0">
              <a:buNone/>
            </a:pPr>
            <a:br>
              <a:rPr lang="de-DE" b="1" dirty="0"/>
            </a:br>
            <a:br>
              <a:rPr lang="de-DE" b="1" dirty="0"/>
            </a:br>
            <a:r>
              <a:rPr lang="de-DE" sz="4400" dirty="0"/>
              <a:t>Welche Kompetenzen sollen die Lernenden in der Unterrichtseinheit erreichen?</a:t>
            </a:r>
            <a:endParaRPr lang="en-IN" dirty="0"/>
          </a:p>
        </p:txBody>
      </p:sp>
    </p:spTree>
    <p:extLst>
      <p:ext uri="{BB962C8B-B14F-4D97-AF65-F5344CB8AC3E}">
        <p14:creationId xmlns:p14="http://schemas.microsoft.com/office/powerpoint/2010/main" val="366597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6596-FDED-4506-83E1-451ACCF3F9C7}"/>
              </a:ext>
            </a:extLst>
          </p:cNvPr>
          <p:cNvSpPr>
            <a:spLocks noGrp="1"/>
          </p:cNvSpPr>
          <p:nvPr>
            <p:ph type="title"/>
          </p:nvPr>
        </p:nvSpPr>
        <p:spPr>
          <a:xfrm>
            <a:off x="838200" y="228600"/>
            <a:ext cx="10515600" cy="1325563"/>
          </a:xfrm>
          <a:solidFill>
            <a:srgbClr val="99FF66"/>
          </a:solidFill>
          <a:ln>
            <a:solidFill>
              <a:schemeClr val="tx1"/>
            </a:solidFill>
          </a:ln>
        </p:spPr>
        <p:txBody>
          <a:bodyPr/>
          <a:lstStyle/>
          <a:p>
            <a:r>
              <a:rPr lang="de-DE" b="1" dirty="0"/>
              <a:t>Ausgangslage</a:t>
            </a:r>
            <a:endParaRPr lang="en-IN" b="1" dirty="0"/>
          </a:p>
        </p:txBody>
      </p:sp>
      <p:sp>
        <p:nvSpPr>
          <p:cNvPr id="3" name="Content Placeholder 2">
            <a:extLst>
              <a:ext uri="{FF2B5EF4-FFF2-40B4-BE49-F238E27FC236}">
                <a16:creationId xmlns:a16="http://schemas.microsoft.com/office/drawing/2014/main" id="{FE58C957-6EE2-44E4-A3AC-CE490530A684}"/>
              </a:ext>
            </a:extLst>
          </p:cNvPr>
          <p:cNvSpPr>
            <a:spLocks noGrp="1"/>
          </p:cNvSpPr>
          <p:nvPr>
            <p:ph idx="1"/>
          </p:nvPr>
        </p:nvSpPr>
        <p:spPr>
          <a:solidFill>
            <a:srgbClr val="99FF66"/>
          </a:solidFill>
          <a:ln>
            <a:solidFill>
              <a:schemeClr val="tx1"/>
            </a:solidFill>
          </a:ln>
        </p:spPr>
        <p:txBody>
          <a:bodyPr>
            <a:normAutofit/>
          </a:bodyPr>
          <a:lstStyle/>
          <a:p>
            <a:r>
              <a:rPr lang="de-DE" sz="4400" dirty="0">
                <a:latin typeface="Calibri" panose="020F0502020204030204" pitchFamily="34" charset="0"/>
                <a:ea typeface="Calibri" panose="020F0502020204030204" pitchFamily="34" charset="0"/>
              </a:rPr>
              <a:t>Welche Voraussetzungen bzw. Kenntnisse bringen die Lernenden mit?Wo Stehen Sie?  Was wurde im Kurs bisher „gemacht‘‘?-</a:t>
            </a:r>
            <a:endParaRPr lang="en-IN" sz="4400" dirty="0"/>
          </a:p>
        </p:txBody>
      </p:sp>
    </p:spTree>
    <p:extLst>
      <p:ext uri="{BB962C8B-B14F-4D97-AF65-F5344CB8AC3E}">
        <p14:creationId xmlns:p14="http://schemas.microsoft.com/office/powerpoint/2010/main" val="3025686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92A3-A548-41BD-BAF7-282B2C2DEF4B}"/>
              </a:ext>
            </a:extLst>
          </p:cNvPr>
          <p:cNvSpPr>
            <a:spLocks noGrp="1"/>
          </p:cNvSpPr>
          <p:nvPr>
            <p:ph type="title"/>
          </p:nvPr>
        </p:nvSpPr>
        <p:spPr>
          <a:solidFill>
            <a:srgbClr val="99FF66"/>
          </a:solidFill>
          <a:ln>
            <a:solidFill>
              <a:schemeClr val="tx1"/>
            </a:solidFill>
          </a:ln>
        </p:spPr>
        <p:txBody>
          <a:bodyPr/>
          <a:lstStyle/>
          <a:p>
            <a:r>
              <a:rPr lang="de-DE" b="1" dirty="0">
                <a:latin typeface="Calibri" panose="020F0502020204030204" pitchFamily="34" charset="0"/>
                <a:ea typeface="Calibri" panose="020F0502020204030204" pitchFamily="34" charset="0"/>
              </a:rPr>
              <a:t>Lernaktivitäten</a:t>
            </a:r>
            <a:endParaRPr lang="en-IN" dirty="0"/>
          </a:p>
        </p:txBody>
      </p:sp>
      <p:sp>
        <p:nvSpPr>
          <p:cNvPr id="3" name="Content Placeholder 2">
            <a:extLst>
              <a:ext uri="{FF2B5EF4-FFF2-40B4-BE49-F238E27FC236}">
                <a16:creationId xmlns:a16="http://schemas.microsoft.com/office/drawing/2014/main" id="{2FC95619-007A-42DE-B0B3-CBFD6EB5ED01}"/>
              </a:ext>
            </a:extLst>
          </p:cNvPr>
          <p:cNvSpPr>
            <a:spLocks noGrp="1"/>
          </p:cNvSpPr>
          <p:nvPr>
            <p:ph idx="1"/>
          </p:nvPr>
        </p:nvSpPr>
        <p:spPr>
          <a:solidFill>
            <a:srgbClr val="99FF66"/>
          </a:solidFill>
          <a:ln>
            <a:solidFill>
              <a:schemeClr val="tx1"/>
            </a:solidFill>
          </a:ln>
        </p:spPr>
        <p:txBody>
          <a:bodyPr>
            <a:normAutofit/>
          </a:bodyPr>
          <a:lstStyle/>
          <a:p>
            <a:r>
              <a:rPr lang="de-DE" sz="4800" dirty="0">
                <a:latin typeface="Calibri" panose="020F0502020204030204" pitchFamily="34" charset="0"/>
                <a:ea typeface="Calibri" panose="020F0502020204030204" pitchFamily="34" charset="0"/>
              </a:rPr>
              <a:t>Was sollen die Lernenden tun ?-</a:t>
            </a:r>
            <a:endParaRPr lang="en-IN" sz="4800" dirty="0"/>
          </a:p>
        </p:txBody>
      </p:sp>
    </p:spTree>
    <p:extLst>
      <p:ext uri="{BB962C8B-B14F-4D97-AF65-F5344CB8AC3E}">
        <p14:creationId xmlns:p14="http://schemas.microsoft.com/office/powerpoint/2010/main" val="296184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649D-3076-48CB-B6B1-2E5C3802B387}"/>
              </a:ext>
            </a:extLst>
          </p:cNvPr>
          <p:cNvSpPr>
            <a:spLocks noGrp="1"/>
          </p:cNvSpPr>
          <p:nvPr>
            <p:ph type="title"/>
          </p:nvPr>
        </p:nvSpPr>
        <p:spPr>
          <a:solidFill>
            <a:srgbClr val="99FF66"/>
          </a:solidFill>
          <a:ln>
            <a:solidFill>
              <a:schemeClr val="tx1"/>
            </a:solidFill>
          </a:ln>
        </p:spPr>
        <p:txBody>
          <a:bodyPr/>
          <a:lstStyle/>
          <a:p>
            <a:r>
              <a:rPr lang="de-DE" b="1" dirty="0">
                <a:latin typeface="Calibri" panose="020F0502020204030204" pitchFamily="34" charset="0"/>
                <a:ea typeface="Calibri" panose="020F0502020204030204" pitchFamily="34" charset="0"/>
              </a:rPr>
              <a:t>Lehraktivitäten</a:t>
            </a:r>
            <a:endParaRPr lang="en-IN" dirty="0"/>
          </a:p>
        </p:txBody>
      </p:sp>
      <p:sp>
        <p:nvSpPr>
          <p:cNvPr id="3" name="Content Placeholder 2">
            <a:extLst>
              <a:ext uri="{FF2B5EF4-FFF2-40B4-BE49-F238E27FC236}">
                <a16:creationId xmlns:a16="http://schemas.microsoft.com/office/drawing/2014/main" id="{35BDC5DD-8E42-483B-B590-EAFBCB2CDE6D}"/>
              </a:ext>
            </a:extLst>
          </p:cNvPr>
          <p:cNvSpPr>
            <a:spLocks noGrp="1"/>
          </p:cNvSpPr>
          <p:nvPr>
            <p:ph idx="1"/>
          </p:nvPr>
        </p:nvSpPr>
        <p:spPr>
          <a:solidFill>
            <a:srgbClr val="99FF66"/>
          </a:solidFill>
          <a:ln>
            <a:solidFill>
              <a:schemeClr val="tx1"/>
            </a:solidFill>
          </a:ln>
        </p:spPr>
        <p:txBody>
          <a:bodyPr>
            <a:normAutofit/>
          </a:bodyPr>
          <a:lstStyle/>
          <a:p>
            <a:r>
              <a:rPr lang="de-DE" sz="4800" dirty="0">
                <a:latin typeface="Calibri" panose="020F0502020204030204" pitchFamily="34" charset="0"/>
                <a:ea typeface="Calibri" panose="020F0502020204030204" pitchFamily="34" charset="0"/>
              </a:rPr>
              <a:t>Was muss der/die Lehrende in der Stunde tun ?-</a:t>
            </a:r>
            <a:endParaRPr lang="en-IN" sz="4800" dirty="0"/>
          </a:p>
        </p:txBody>
      </p:sp>
    </p:spTree>
    <p:extLst>
      <p:ext uri="{BB962C8B-B14F-4D97-AF65-F5344CB8AC3E}">
        <p14:creationId xmlns:p14="http://schemas.microsoft.com/office/powerpoint/2010/main" val="55399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CECD-122D-4128-9155-93DA5D7B2206}"/>
              </a:ext>
            </a:extLst>
          </p:cNvPr>
          <p:cNvSpPr>
            <a:spLocks noGrp="1"/>
          </p:cNvSpPr>
          <p:nvPr>
            <p:ph type="title"/>
          </p:nvPr>
        </p:nvSpPr>
        <p:spPr>
          <a:xfrm>
            <a:off x="838200" y="365125"/>
            <a:ext cx="10515600" cy="1177925"/>
          </a:xfrm>
          <a:solidFill>
            <a:srgbClr val="99FF66"/>
          </a:solidFill>
          <a:ln>
            <a:solidFill>
              <a:schemeClr val="tx1"/>
            </a:solidFill>
          </a:ln>
        </p:spPr>
        <p:txBody>
          <a:bodyPr>
            <a:normAutofit fontScale="90000"/>
          </a:bodyPr>
          <a:lstStyle/>
          <a:p>
            <a:r>
              <a:rPr lang="de-DE" dirty="0">
                <a:latin typeface="Calibri" panose="020F0502020204030204" pitchFamily="34" charset="0"/>
                <a:ea typeface="Calibri" panose="020F0502020204030204" pitchFamily="34" charset="0"/>
              </a:rPr>
              <a:t> </a:t>
            </a:r>
            <a:r>
              <a:rPr lang="de-DE" b="1" dirty="0">
                <a:latin typeface="Calibri" panose="020F0502020204030204" pitchFamily="34" charset="0"/>
                <a:ea typeface="Calibri" panose="020F0502020204030204" pitchFamily="34" charset="0"/>
              </a:rPr>
              <a:t>Arbeits- oder Sozialform</a:t>
            </a:r>
            <a:br>
              <a:rPr lang="en-IN" dirty="0"/>
            </a:br>
            <a:endParaRPr lang="en-IN" dirty="0"/>
          </a:p>
        </p:txBody>
      </p:sp>
      <p:sp>
        <p:nvSpPr>
          <p:cNvPr id="3" name="Content Placeholder 2">
            <a:extLst>
              <a:ext uri="{FF2B5EF4-FFF2-40B4-BE49-F238E27FC236}">
                <a16:creationId xmlns:a16="http://schemas.microsoft.com/office/drawing/2014/main" id="{677BB153-56DF-4A6F-A022-A6A26EB21EA7}"/>
              </a:ext>
            </a:extLst>
          </p:cNvPr>
          <p:cNvSpPr>
            <a:spLocks noGrp="1"/>
          </p:cNvSpPr>
          <p:nvPr>
            <p:ph idx="1"/>
          </p:nvPr>
        </p:nvSpPr>
        <p:spPr>
          <a:solidFill>
            <a:srgbClr val="99FF66"/>
          </a:solidFill>
          <a:ln>
            <a:solidFill>
              <a:schemeClr val="tx1"/>
            </a:solidFill>
          </a:ln>
        </p:spPr>
        <p:txBody>
          <a:bodyPr>
            <a:normAutofit/>
          </a:bodyPr>
          <a:lstStyle/>
          <a:p>
            <a:r>
              <a:rPr lang="de-DE" sz="4400" dirty="0">
                <a:latin typeface="Calibri" panose="020F0502020204030204" pitchFamily="34" charset="0"/>
                <a:ea typeface="Calibri" panose="020F0502020204030204" pitchFamily="34" charset="0"/>
              </a:rPr>
              <a:t>Arbeiten die Lernenden individuell,in Gruppen oder mit ihrem Sitznachbarn?</a:t>
            </a:r>
            <a:endParaRPr lang="en-IN" sz="4400" dirty="0"/>
          </a:p>
        </p:txBody>
      </p:sp>
    </p:spTree>
    <p:extLst>
      <p:ext uri="{BB962C8B-B14F-4D97-AF65-F5344CB8AC3E}">
        <p14:creationId xmlns:p14="http://schemas.microsoft.com/office/powerpoint/2010/main" val="3349246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1BEE-DD0F-44A6-A91B-3401E42F7808}"/>
              </a:ext>
            </a:extLst>
          </p:cNvPr>
          <p:cNvSpPr>
            <a:spLocks noGrp="1"/>
          </p:cNvSpPr>
          <p:nvPr>
            <p:ph type="title"/>
          </p:nvPr>
        </p:nvSpPr>
        <p:spPr>
          <a:solidFill>
            <a:srgbClr val="99FF66"/>
          </a:solidFill>
          <a:ln>
            <a:solidFill>
              <a:schemeClr val="tx1"/>
            </a:solidFill>
          </a:ln>
        </p:spPr>
        <p:txBody>
          <a:bodyPr/>
          <a:lstStyle/>
          <a:p>
            <a:r>
              <a:rPr lang="de-DE" b="1" dirty="0">
                <a:latin typeface="Calibri" panose="020F0502020204030204" pitchFamily="34" charset="0"/>
                <a:ea typeface="Calibri" panose="020F0502020204030204" pitchFamily="34" charset="0"/>
              </a:rPr>
              <a:t>Materialien</a:t>
            </a:r>
            <a:br>
              <a:rPr lang="en-IN" dirty="0"/>
            </a:br>
            <a:endParaRPr lang="en-IN" dirty="0"/>
          </a:p>
        </p:txBody>
      </p:sp>
      <p:sp>
        <p:nvSpPr>
          <p:cNvPr id="3" name="Content Placeholder 2">
            <a:extLst>
              <a:ext uri="{FF2B5EF4-FFF2-40B4-BE49-F238E27FC236}">
                <a16:creationId xmlns:a16="http://schemas.microsoft.com/office/drawing/2014/main" id="{E271BD31-56A1-4A36-9E5A-9E86B3A6187A}"/>
              </a:ext>
            </a:extLst>
          </p:cNvPr>
          <p:cNvSpPr>
            <a:spLocks noGrp="1"/>
          </p:cNvSpPr>
          <p:nvPr>
            <p:ph idx="1"/>
          </p:nvPr>
        </p:nvSpPr>
        <p:spPr>
          <a:solidFill>
            <a:srgbClr val="99FF66"/>
          </a:solidFill>
          <a:ln>
            <a:solidFill>
              <a:schemeClr val="tx1"/>
            </a:solidFill>
          </a:ln>
        </p:spPr>
        <p:txBody>
          <a:bodyPr/>
          <a:lstStyle/>
          <a:p>
            <a:r>
              <a:rPr lang="de-DE" sz="4800" dirty="0">
                <a:latin typeface="Calibri" panose="020F0502020204030204" pitchFamily="34" charset="0"/>
                <a:ea typeface="Calibri" panose="020F0502020204030204" pitchFamily="34" charset="0"/>
              </a:rPr>
              <a:t>Mit Welchem Material (z.B. Text, Arbeitsblatt, Hörtext. Foto, Aufgabe) wird gearbeitet?</a:t>
            </a:r>
            <a:endParaRPr lang="en-IN" sz="4800" dirty="0"/>
          </a:p>
          <a:p>
            <a:endParaRPr lang="en-IN" dirty="0"/>
          </a:p>
        </p:txBody>
      </p:sp>
    </p:spTree>
    <p:extLst>
      <p:ext uri="{BB962C8B-B14F-4D97-AF65-F5344CB8AC3E}">
        <p14:creationId xmlns:p14="http://schemas.microsoft.com/office/powerpoint/2010/main" val="463593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8FBA-395F-4514-8040-8ECC5E717021}"/>
              </a:ext>
            </a:extLst>
          </p:cNvPr>
          <p:cNvSpPr>
            <a:spLocks noGrp="1"/>
          </p:cNvSpPr>
          <p:nvPr>
            <p:ph type="title"/>
          </p:nvPr>
        </p:nvSpPr>
        <p:spPr>
          <a:xfrm>
            <a:off x="838200" y="279400"/>
            <a:ext cx="10515600" cy="1325563"/>
          </a:xfrm>
          <a:solidFill>
            <a:srgbClr val="99FF66"/>
          </a:solidFill>
          <a:ln>
            <a:solidFill>
              <a:schemeClr val="accent1"/>
            </a:solidFill>
          </a:ln>
        </p:spPr>
        <p:txBody>
          <a:bodyPr/>
          <a:lstStyle/>
          <a:p>
            <a:r>
              <a:rPr lang="de-DE" b="1" dirty="0">
                <a:latin typeface="Calibri" panose="020F0502020204030204" pitchFamily="34" charset="0"/>
                <a:ea typeface="Calibri" panose="020F0502020204030204" pitchFamily="34" charset="0"/>
              </a:rPr>
              <a:t>Medien</a:t>
            </a:r>
            <a:endParaRPr lang="en-IN" dirty="0"/>
          </a:p>
        </p:txBody>
      </p:sp>
      <p:sp>
        <p:nvSpPr>
          <p:cNvPr id="3" name="Content Placeholder 2">
            <a:extLst>
              <a:ext uri="{FF2B5EF4-FFF2-40B4-BE49-F238E27FC236}">
                <a16:creationId xmlns:a16="http://schemas.microsoft.com/office/drawing/2014/main" id="{78ACD5BD-0EAD-4D02-9B1C-50116580DFB3}"/>
              </a:ext>
            </a:extLst>
          </p:cNvPr>
          <p:cNvSpPr>
            <a:spLocks noGrp="1"/>
          </p:cNvSpPr>
          <p:nvPr>
            <p:ph idx="1"/>
          </p:nvPr>
        </p:nvSpPr>
        <p:spPr>
          <a:solidFill>
            <a:srgbClr val="99FF66"/>
          </a:solidFill>
          <a:ln>
            <a:solidFill>
              <a:schemeClr val="accent1"/>
            </a:solidFill>
          </a:ln>
        </p:spPr>
        <p:txBody>
          <a:bodyPr/>
          <a:lstStyle/>
          <a:p>
            <a:r>
              <a:rPr lang="de-DE" sz="4400" dirty="0">
                <a:latin typeface="Calibri" panose="020F0502020204030204" pitchFamily="34" charset="0"/>
                <a:ea typeface="Calibri" panose="020F0502020204030204" pitchFamily="34" charset="0"/>
              </a:rPr>
              <a:t>Welche Medien/Hilfsmittel wie z.B.CD-Player, Bücher, Karten, Folien werden benutzt?</a:t>
            </a:r>
            <a:endParaRPr lang="en-IN" sz="4400" dirty="0"/>
          </a:p>
          <a:p>
            <a:endParaRPr lang="en-IN" dirty="0"/>
          </a:p>
        </p:txBody>
      </p:sp>
    </p:spTree>
    <p:extLst>
      <p:ext uri="{BB962C8B-B14F-4D97-AF65-F5344CB8AC3E}">
        <p14:creationId xmlns:p14="http://schemas.microsoft.com/office/powerpoint/2010/main" val="23753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8B2EB-3A77-45DC-846B-320C65552C18}"/>
              </a:ext>
            </a:extLst>
          </p:cNvPr>
          <p:cNvSpPr>
            <a:spLocks noGrp="1"/>
          </p:cNvSpPr>
          <p:nvPr>
            <p:ph type="title"/>
          </p:nvPr>
        </p:nvSpPr>
        <p:spPr>
          <a:xfrm>
            <a:off x="838200" y="336550"/>
            <a:ext cx="10515600" cy="1325563"/>
          </a:xfrm>
          <a:solidFill>
            <a:srgbClr val="99FF66"/>
          </a:solidFill>
          <a:ln>
            <a:solidFill>
              <a:schemeClr val="tx1"/>
            </a:solidFill>
          </a:ln>
        </p:spPr>
        <p:txBody>
          <a:bodyPr/>
          <a:lstStyle/>
          <a:p>
            <a:r>
              <a:rPr lang="de-DE" b="1" dirty="0">
                <a:latin typeface="Calibri" panose="020F0502020204030204" pitchFamily="34" charset="0"/>
                <a:ea typeface="Calibri" panose="020F0502020204030204" pitchFamily="34" charset="0"/>
              </a:rPr>
              <a:t>Evaluation</a:t>
            </a:r>
            <a:br>
              <a:rPr lang="en-IN" dirty="0"/>
            </a:br>
            <a:endParaRPr lang="en-IN" dirty="0"/>
          </a:p>
        </p:txBody>
      </p:sp>
      <p:sp>
        <p:nvSpPr>
          <p:cNvPr id="3" name="Content Placeholder 2">
            <a:extLst>
              <a:ext uri="{FF2B5EF4-FFF2-40B4-BE49-F238E27FC236}">
                <a16:creationId xmlns:a16="http://schemas.microsoft.com/office/drawing/2014/main" id="{7D04703B-BF4C-45FE-AC29-E5B7852FA8E5}"/>
              </a:ext>
            </a:extLst>
          </p:cNvPr>
          <p:cNvSpPr>
            <a:spLocks noGrp="1"/>
          </p:cNvSpPr>
          <p:nvPr>
            <p:ph idx="1"/>
          </p:nvPr>
        </p:nvSpPr>
        <p:spPr>
          <a:solidFill>
            <a:srgbClr val="99FF66"/>
          </a:solidFill>
          <a:ln>
            <a:solidFill>
              <a:schemeClr val="tx1"/>
            </a:solidFill>
          </a:ln>
        </p:spPr>
        <p:txBody>
          <a:bodyPr/>
          <a:lstStyle/>
          <a:p>
            <a:r>
              <a:rPr lang="de-DE" sz="4800" dirty="0">
                <a:latin typeface="Calibri" panose="020F0502020204030204" pitchFamily="34" charset="0"/>
                <a:ea typeface="Calibri" panose="020F0502020204030204" pitchFamily="34" charset="0"/>
              </a:rPr>
              <a:t>Wie kann überpruft werden, ob die erwarteten Kompetenzen erreicht wurden? </a:t>
            </a:r>
            <a:endParaRPr lang="en-IN" sz="4800" dirty="0"/>
          </a:p>
          <a:p>
            <a:endParaRPr lang="en-IN" dirty="0"/>
          </a:p>
        </p:txBody>
      </p:sp>
    </p:spTree>
    <p:extLst>
      <p:ext uri="{BB962C8B-B14F-4D97-AF65-F5344CB8AC3E}">
        <p14:creationId xmlns:p14="http://schemas.microsoft.com/office/powerpoint/2010/main" val="264430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733" y="442384"/>
            <a:ext cx="9169400" cy="5975349"/>
          </a:xfrm>
        </p:spPr>
        <p:txBody>
          <a:bodyPr wrap="square" numCol="1" anchor="ctr" anchorCtr="0" compatLnSpc="1">
            <a:prstTxWarp prst="textNoShape">
              <a:avLst/>
            </a:prstTxWarp>
          </a:bodyPr>
          <a:lstStyle/>
          <a:p>
            <a:br>
              <a:rPr lang="de-DE" dirty="0"/>
            </a:br>
            <a:br>
              <a:rPr lang="de-DE" dirty="0"/>
            </a:br>
            <a:r>
              <a:rPr lang="de-DE" b="1" dirty="0"/>
              <a:t>unterrichtsplanung</a:t>
            </a:r>
            <a:br>
              <a:rPr lang="de-DE" dirty="0"/>
            </a:br>
            <a:br>
              <a:rPr lang="de-DE" dirty="0"/>
            </a:br>
            <a:br>
              <a:rPr lang="de-DE" dirty="0"/>
            </a:br>
            <a:br>
              <a:rPr lang="de-DE" sz="3600" cap="none" dirty="0">
                <a:solidFill>
                  <a:schemeClr val="tx1"/>
                </a:solidFill>
              </a:rPr>
            </a:br>
            <a:r>
              <a:rPr lang="de-DE" sz="3600" cap="none" dirty="0">
                <a:solidFill>
                  <a:schemeClr val="tx1"/>
                </a:solidFill>
              </a:rPr>
              <a:t>Rashmi Suri</a:t>
            </a:r>
            <a:br>
              <a:rPr lang="de-DE" sz="1867" cap="none" dirty="0">
                <a:solidFill>
                  <a:schemeClr val="tx1"/>
                </a:solidFill>
              </a:rPr>
            </a:br>
            <a:endParaRPr lang="de-DE" sz="1867" cap="none" dirty="0">
              <a:solidFill>
                <a:schemeClr val="tx1"/>
              </a:solidFill>
            </a:endParaRPr>
          </a:p>
        </p:txBody>
      </p:sp>
    </p:spTree>
    <p:extLst>
      <p:ext uri="{BB962C8B-B14F-4D97-AF65-F5344CB8AC3E}">
        <p14:creationId xmlns:p14="http://schemas.microsoft.com/office/powerpoint/2010/main" val="161128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48B9-8F68-4586-8E84-075B0AF359A2}"/>
              </a:ext>
            </a:extLst>
          </p:cNvPr>
          <p:cNvSpPr>
            <a:spLocks noGrp="1"/>
          </p:cNvSpPr>
          <p:nvPr>
            <p:ph type="title"/>
          </p:nvPr>
        </p:nvSpPr>
        <p:spPr/>
        <p:txBody>
          <a:bodyPr/>
          <a:lstStyle/>
          <a:p>
            <a:r>
              <a:rPr lang="de-DE" b="1" dirty="0">
                <a:solidFill>
                  <a:srgbClr val="92D050"/>
                </a:solidFill>
              </a:rPr>
              <a:t>unterrichtsphasen</a:t>
            </a:r>
            <a:endParaRPr lang="en-IN" b="1" dirty="0">
              <a:solidFill>
                <a:srgbClr val="92D050"/>
              </a:solidFill>
            </a:endParaRPr>
          </a:p>
        </p:txBody>
      </p:sp>
      <p:sp>
        <p:nvSpPr>
          <p:cNvPr id="3" name="Text Placeholder 2">
            <a:extLst>
              <a:ext uri="{FF2B5EF4-FFF2-40B4-BE49-F238E27FC236}">
                <a16:creationId xmlns:a16="http://schemas.microsoft.com/office/drawing/2014/main" id="{E65DF28A-9C34-44D0-8B72-534672ED3737}"/>
              </a:ext>
            </a:extLst>
          </p:cNvPr>
          <p:cNvSpPr>
            <a:spLocks noGrp="1"/>
          </p:cNvSpPr>
          <p:nvPr>
            <p:ph type="body" sz="quarter" idx="12"/>
          </p:nvPr>
        </p:nvSpPr>
        <p:spPr>
          <a:solidFill>
            <a:schemeClr val="accent6">
              <a:lumMod val="40000"/>
              <a:lumOff val="60000"/>
            </a:schemeClr>
          </a:solidFill>
          <a:ln>
            <a:solidFill>
              <a:schemeClr val="tx1"/>
            </a:solidFill>
          </a:ln>
        </p:spPr>
        <p:txBody>
          <a:bodyPr/>
          <a:lstStyle/>
          <a:p>
            <a:r>
              <a:rPr lang="de-DE" sz="2800" b="0" i="1" cap="none" dirty="0"/>
              <a:t>Unterrichtsphasen sind  voneinander abgrenzbare Einheiten, in denen bestimmte Lernschritte sinnvoll aufeinander aufbauen. Bei der Unterteilung kann die Lehrkraft den Lernprozess von Lernenden organisieren und strukturieren. Sie sorgen auch dafür, dass sich Lehrkräfte und Lernende im Unterricht orientieren.</a:t>
            </a:r>
            <a:br>
              <a:rPr lang="de-DE" sz="2800" b="0" i="1" cap="none" dirty="0"/>
            </a:br>
            <a:r>
              <a:rPr lang="de-DE" sz="2800" b="0" i="1" cap="none" dirty="0"/>
              <a:t>Der Unterricht kann in folgende Phasen untergliedert werden</a:t>
            </a:r>
            <a:r>
              <a:rPr lang="de-DE" sz="2800" b="0" cap="none" dirty="0"/>
              <a:t>:</a:t>
            </a:r>
          </a:p>
          <a:p>
            <a:br>
              <a:rPr lang="de-DE" sz="2800" b="0" cap="none" dirty="0"/>
            </a:br>
            <a:r>
              <a:rPr lang="de-DE" b="0" cap="none" dirty="0"/>
              <a:t>- </a:t>
            </a:r>
            <a:r>
              <a:rPr lang="de-DE" i="1" cap="none" dirty="0">
                <a:solidFill>
                  <a:srgbClr val="0070C0"/>
                </a:solidFill>
              </a:rPr>
              <a:t>Einstieg/Motivation</a:t>
            </a:r>
            <a:br>
              <a:rPr lang="de-DE" i="1" cap="none" dirty="0">
                <a:solidFill>
                  <a:srgbClr val="0070C0"/>
                </a:solidFill>
              </a:rPr>
            </a:br>
            <a:r>
              <a:rPr lang="de-DE" i="1" cap="none" dirty="0">
                <a:solidFill>
                  <a:srgbClr val="0070C0"/>
                </a:solidFill>
              </a:rPr>
              <a:t>- Erarbeitung</a:t>
            </a:r>
            <a:br>
              <a:rPr lang="de-DE" i="1" cap="none" dirty="0">
                <a:solidFill>
                  <a:srgbClr val="0070C0"/>
                </a:solidFill>
              </a:rPr>
            </a:br>
            <a:r>
              <a:rPr lang="de-DE" i="1" cap="none" dirty="0">
                <a:solidFill>
                  <a:srgbClr val="0070C0"/>
                </a:solidFill>
              </a:rPr>
              <a:t>- Sicherung/Anwendung</a:t>
            </a:r>
            <a:endParaRPr lang="en-IN" i="1" cap="none" dirty="0">
              <a:solidFill>
                <a:srgbClr val="0070C0"/>
              </a:solidFill>
            </a:endParaRPr>
          </a:p>
        </p:txBody>
      </p:sp>
      <p:sp>
        <p:nvSpPr>
          <p:cNvPr id="4" name="Date Placeholder 3">
            <a:extLst>
              <a:ext uri="{FF2B5EF4-FFF2-40B4-BE49-F238E27FC236}">
                <a16:creationId xmlns:a16="http://schemas.microsoft.com/office/drawing/2014/main" id="{149FCD67-7581-476B-82FD-A077EE74512D}"/>
              </a:ext>
            </a:extLst>
          </p:cNvPr>
          <p:cNvSpPr>
            <a:spLocks noGrp="1"/>
          </p:cNvSpPr>
          <p:nvPr>
            <p:ph type="dt" sz="half" idx="13"/>
          </p:nvPr>
        </p:nvSpPr>
        <p:spPr/>
        <p:txBody>
          <a:bodyPr/>
          <a:lstStyle/>
          <a:p>
            <a:fld id="{98A64234-ED4B-48BC-B458-91FC6D509D3C}" type="datetime1">
              <a:rPr lang="de-DE" smtClean="0"/>
              <a:pPr/>
              <a:t>08.07.2022</a:t>
            </a:fld>
            <a:endParaRPr lang="de-DE"/>
          </a:p>
        </p:txBody>
      </p:sp>
      <p:sp>
        <p:nvSpPr>
          <p:cNvPr id="5" name="Footer Placeholder 4">
            <a:extLst>
              <a:ext uri="{FF2B5EF4-FFF2-40B4-BE49-F238E27FC236}">
                <a16:creationId xmlns:a16="http://schemas.microsoft.com/office/drawing/2014/main" id="{56B9B143-95EE-4B32-A069-776EA36AA61F}"/>
              </a:ext>
            </a:extLst>
          </p:cNvPr>
          <p:cNvSpPr>
            <a:spLocks noGrp="1"/>
          </p:cNvSpPr>
          <p:nvPr>
            <p:ph type="ftr" sz="quarter" idx="14"/>
          </p:nvPr>
        </p:nvSpPr>
        <p:spPr/>
        <p:txBody>
          <a:bodyPr/>
          <a:lstStyle/>
          <a:p>
            <a:r>
              <a:rPr lang="de-DE" dirty="0"/>
              <a:t>Goethe-Institut für Thema</a:t>
            </a:r>
          </a:p>
        </p:txBody>
      </p:sp>
    </p:spTree>
    <p:extLst>
      <p:ext uri="{BB962C8B-B14F-4D97-AF65-F5344CB8AC3E}">
        <p14:creationId xmlns:p14="http://schemas.microsoft.com/office/powerpoint/2010/main" val="9410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EA172-8274-4D97-821E-2FB325B54FD7}"/>
              </a:ext>
            </a:extLst>
          </p:cNvPr>
          <p:cNvSpPr>
            <a:spLocks noGrp="1"/>
          </p:cNvSpPr>
          <p:nvPr>
            <p:ph type="title"/>
          </p:nvPr>
        </p:nvSpPr>
        <p:spPr/>
        <p:txBody>
          <a:bodyPr/>
          <a:lstStyle/>
          <a:p>
            <a:r>
              <a:rPr lang="de-DE" b="1" dirty="0">
                <a:solidFill>
                  <a:srgbClr val="92D050"/>
                </a:solidFill>
              </a:rPr>
              <a:t>Drei grundlegende Unterrichtsphasen</a:t>
            </a:r>
            <a:endParaRPr lang="en-IN" b="1" dirty="0">
              <a:solidFill>
                <a:srgbClr val="92D050"/>
              </a:solidFill>
            </a:endParaRPr>
          </a:p>
        </p:txBody>
      </p:sp>
      <p:sp>
        <p:nvSpPr>
          <p:cNvPr id="3" name="Text Placeholder 2">
            <a:extLst>
              <a:ext uri="{FF2B5EF4-FFF2-40B4-BE49-F238E27FC236}">
                <a16:creationId xmlns:a16="http://schemas.microsoft.com/office/drawing/2014/main" id="{0C6AAACA-8771-427D-94D6-EE394936A5A8}"/>
              </a:ext>
            </a:extLst>
          </p:cNvPr>
          <p:cNvSpPr>
            <a:spLocks noGrp="1"/>
          </p:cNvSpPr>
          <p:nvPr>
            <p:ph type="body" sz="quarter" idx="12"/>
          </p:nvPr>
        </p:nvSpPr>
        <p:spPr>
          <a:xfrm>
            <a:off x="575734" y="1690688"/>
            <a:ext cx="9169401" cy="4906664"/>
          </a:xfrm>
        </p:spPr>
        <p:txBody>
          <a:bodyPr>
            <a:normAutofit lnSpcReduction="10000"/>
          </a:bodyPr>
          <a:lstStyle/>
          <a:p>
            <a:r>
              <a:rPr lang="de-DE" sz="2800" b="1" cap="none" dirty="0"/>
              <a:t>Einstieg / Motivation- </a:t>
            </a:r>
            <a:r>
              <a:rPr lang="de-DE" sz="2800" b="0" i="1" cap="none" dirty="0"/>
              <a:t>In dieser Phase wird hauptsächlich das Interesse der Lernende geweckt, sie werden auf das neue Lernziel eingestimmt und sie aktivieren ihr Vorwissen zu Thema und Inhalten.</a:t>
            </a:r>
          </a:p>
          <a:p>
            <a:r>
              <a:rPr lang="de-DE" sz="2800" b="1" cap="none" dirty="0"/>
              <a:t>Erarbeitung</a:t>
            </a:r>
            <a:r>
              <a:rPr lang="de-DE" sz="2800" b="0" cap="none" dirty="0"/>
              <a:t>- </a:t>
            </a:r>
            <a:r>
              <a:rPr lang="de-DE" sz="2800" b="0" i="1" cap="none" dirty="0"/>
              <a:t>In dieser Unterrichtsphase werden die Form und die Bedeutung von neuen sprachlichen Strukturen entdeckt und eingeübt  und/oder neue Themen sowie neuen Wortschatz  eingeführt.</a:t>
            </a:r>
          </a:p>
          <a:p>
            <a:r>
              <a:rPr lang="de-DE" sz="2800" b="1" cap="none" dirty="0"/>
              <a:t>Sicherung bzw. Anwendung-  </a:t>
            </a:r>
            <a:r>
              <a:rPr lang="de-DE" sz="2800" b="0" i="1" cap="none" dirty="0"/>
              <a:t>In dieser Phase verwenden die Lernenden eine neu eingeführte sprachliche Struktur oder neuen Wortschatz  in echter Kommunikation.</a:t>
            </a:r>
            <a:br>
              <a:rPr lang="de-DE" sz="2800" b="0" i="1" cap="none" dirty="0"/>
            </a:br>
            <a:br>
              <a:rPr lang="de-DE" b="0" i="1" cap="none" dirty="0"/>
            </a:br>
            <a:endParaRPr lang="en-IN" b="0" i="1" cap="none" dirty="0"/>
          </a:p>
        </p:txBody>
      </p:sp>
      <p:sp>
        <p:nvSpPr>
          <p:cNvPr id="4" name="Date Placeholder 3">
            <a:extLst>
              <a:ext uri="{FF2B5EF4-FFF2-40B4-BE49-F238E27FC236}">
                <a16:creationId xmlns:a16="http://schemas.microsoft.com/office/drawing/2014/main" id="{CFEDD001-119A-4D17-9A22-34EDD58E50D1}"/>
              </a:ext>
            </a:extLst>
          </p:cNvPr>
          <p:cNvSpPr>
            <a:spLocks noGrp="1"/>
          </p:cNvSpPr>
          <p:nvPr>
            <p:ph type="dt" sz="half" idx="13"/>
          </p:nvPr>
        </p:nvSpPr>
        <p:spPr/>
        <p:txBody>
          <a:bodyPr/>
          <a:lstStyle/>
          <a:p>
            <a:fld id="{98A64234-ED4B-48BC-B458-91FC6D509D3C}" type="datetime1">
              <a:rPr lang="de-DE" smtClean="0"/>
              <a:pPr/>
              <a:t>08.07.2022</a:t>
            </a:fld>
            <a:endParaRPr lang="de-DE"/>
          </a:p>
        </p:txBody>
      </p:sp>
      <p:sp>
        <p:nvSpPr>
          <p:cNvPr id="5" name="Footer Placeholder 4">
            <a:extLst>
              <a:ext uri="{FF2B5EF4-FFF2-40B4-BE49-F238E27FC236}">
                <a16:creationId xmlns:a16="http://schemas.microsoft.com/office/drawing/2014/main" id="{058239C5-D6A7-4F19-A9FC-D9A38D38903E}"/>
              </a:ext>
            </a:extLst>
          </p:cNvPr>
          <p:cNvSpPr>
            <a:spLocks noGrp="1"/>
          </p:cNvSpPr>
          <p:nvPr>
            <p:ph type="ftr" sz="quarter" idx="14"/>
          </p:nvPr>
        </p:nvSpPr>
        <p:spPr/>
        <p:txBody>
          <a:bodyPr/>
          <a:lstStyle/>
          <a:p>
            <a:r>
              <a:rPr lang="de-DE"/>
              <a:t>Goethe-Institut für Thema</a:t>
            </a:r>
          </a:p>
        </p:txBody>
      </p:sp>
    </p:spTree>
    <p:extLst>
      <p:ext uri="{BB962C8B-B14F-4D97-AF65-F5344CB8AC3E}">
        <p14:creationId xmlns:p14="http://schemas.microsoft.com/office/powerpoint/2010/main" val="347523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F2A6C6D-FFD6-4346-889B-F828EA862D33}"/>
              </a:ext>
            </a:extLst>
          </p:cNvPr>
          <p:cNvGrpSpPr/>
          <p:nvPr/>
        </p:nvGrpSpPr>
        <p:grpSpPr>
          <a:xfrm>
            <a:off x="130340" y="1454891"/>
            <a:ext cx="2544400" cy="917989"/>
            <a:chOff x="-1300163" y="268336"/>
            <a:chExt cx="2544400" cy="917989"/>
          </a:xfrm>
        </p:grpSpPr>
        <p:sp>
          <p:nvSpPr>
            <p:cNvPr id="6" name="Oval 5">
              <a:extLst>
                <a:ext uri="{FF2B5EF4-FFF2-40B4-BE49-F238E27FC236}">
                  <a16:creationId xmlns:a16="http://schemas.microsoft.com/office/drawing/2014/main" id="{814C8249-6CC6-4BB1-8EBC-94BCA1476E59}"/>
                </a:ext>
              </a:extLst>
            </p:cNvPr>
            <p:cNvSpPr/>
            <p:nvPr/>
          </p:nvSpPr>
          <p:spPr>
            <a:xfrm>
              <a:off x="-1300163" y="268336"/>
              <a:ext cx="2544400" cy="917989"/>
            </a:xfrm>
            <a:prstGeom prst="ellips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20FBC080-BC1F-4E0D-93DA-27D26112DC6A}"/>
                </a:ext>
              </a:extLst>
            </p:cNvPr>
            <p:cNvSpPr txBox="1"/>
            <p:nvPr/>
          </p:nvSpPr>
          <p:spPr>
            <a:xfrm>
              <a:off x="-1051981" y="427295"/>
              <a:ext cx="1799162" cy="6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3200" b="1" kern="1200" dirty="0"/>
                <a:t>Einstieg</a:t>
              </a:r>
              <a:endParaRPr lang="en-IN" sz="3200" b="1" kern="1200" dirty="0"/>
            </a:p>
          </p:txBody>
        </p:sp>
      </p:grpSp>
      <p:grpSp>
        <p:nvGrpSpPr>
          <p:cNvPr id="8" name="Group 7">
            <a:extLst>
              <a:ext uri="{FF2B5EF4-FFF2-40B4-BE49-F238E27FC236}">
                <a16:creationId xmlns:a16="http://schemas.microsoft.com/office/drawing/2014/main" id="{1B52FFA5-F516-425D-B6B7-13B769FE3D5D}"/>
              </a:ext>
            </a:extLst>
          </p:cNvPr>
          <p:cNvGrpSpPr/>
          <p:nvPr/>
        </p:nvGrpSpPr>
        <p:grpSpPr>
          <a:xfrm>
            <a:off x="130340" y="5968586"/>
            <a:ext cx="2518302" cy="917989"/>
            <a:chOff x="6647830" y="2859846"/>
            <a:chExt cx="2518302" cy="917989"/>
          </a:xfrm>
        </p:grpSpPr>
        <p:sp>
          <p:nvSpPr>
            <p:cNvPr id="9" name="Oval 8">
              <a:extLst>
                <a:ext uri="{FF2B5EF4-FFF2-40B4-BE49-F238E27FC236}">
                  <a16:creationId xmlns:a16="http://schemas.microsoft.com/office/drawing/2014/main" id="{ADE3AFDF-1E5C-4CE4-B246-8D02D50D6841}"/>
                </a:ext>
              </a:extLst>
            </p:cNvPr>
            <p:cNvSpPr/>
            <p:nvPr/>
          </p:nvSpPr>
          <p:spPr>
            <a:xfrm>
              <a:off x="6647830" y="2859846"/>
              <a:ext cx="2518302" cy="91798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C9294428-F840-4F6B-933C-0570BF3D9D80}"/>
                </a:ext>
              </a:extLst>
            </p:cNvPr>
            <p:cNvSpPr txBox="1"/>
            <p:nvPr/>
          </p:nvSpPr>
          <p:spPr>
            <a:xfrm>
              <a:off x="7016627" y="2994282"/>
              <a:ext cx="1780708" cy="6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de-DE" sz="2700" b="1" kern="1200" dirty="0"/>
                <a:t>Anwendung</a:t>
              </a:r>
              <a:endParaRPr lang="en-IN" sz="2700" b="1" kern="1200" dirty="0"/>
            </a:p>
          </p:txBody>
        </p:sp>
      </p:grpSp>
      <p:grpSp>
        <p:nvGrpSpPr>
          <p:cNvPr id="11" name="Group 10">
            <a:extLst>
              <a:ext uri="{FF2B5EF4-FFF2-40B4-BE49-F238E27FC236}">
                <a16:creationId xmlns:a16="http://schemas.microsoft.com/office/drawing/2014/main" id="{597B0BB0-1B62-44FC-8559-8783FDBD931A}"/>
              </a:ext>
            </a:extLst>
          </p:cNvPr>
          <p:cNvGrpSpPr/>
          <p:nvPr/>
        </p:nvGrpSpPr>
        <p:grpSpPr>
          <a:xfrm>
            <a:off x="66301" y="3741317"/>
            <a:ext cx="2582341" cy="917989"/>
            <a:chOff x="3371847" y="2805365"/>
            <a:chExt cx="2582341" cy="917989"/>
          </a:xfrm>
        </p:grpSpPr>
        <p:sp>
          <p:nvSpPr>
            <p:cNvPr id="12" name="Oval 11">
              <a:extLst>
                <a:ext uri="{FF2B5EF4-FFF2-40B4-BE49-F238E27FC236}">
                  <a16:creationId xmlns:a16="http://schemas.microsoft.com/office/drawing/2014/main" id="{09BAE488-D7A1-4846-9845-74982B64E067}"/>
                </a:ext>
              </a:extLst>
            </p:cNvPr>
            <p:cNvSpPr/>
            <p:nvPr/>
          </p:nvSpPr>
          <p:spPr>
            <a:xfrm>
              <a:off x="3371847" y="2805365"/>
              <a:ext cx="2582341" cy="917989"/>
            </a:xfrm>
            <a:prstGeom prst="ellipse">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9CCD487D-AFA9-4636-B28A-1F712D92BED4}"/>
                </a:ext>
              </a:extLst>
            </p:cNvPr>
            <p:cNvSpPr txBox="1"/>
            <p:nvPr/>
          </p:nvSpPr>
          <p:spPr>
            <a:xfrm>
              <a:off x="3750022" y="2939801"/>
              <a:ext cx="1825991" cy="649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2800" b="1" kern="1200" dirty="0"/>
                <a:t>Erarbeitung</a:t>
              </a:r>
              <a:endParaRPr lang="en-IN" sz="2800" b="1" kern="1200" dirty="0"/>
            </a:p>
          </p:txBody>
        </p:sp>
      </p:grpSp>
      <p:sp>
        <p:nvSpPr>
          <p:cNvPr id="14" name="TextBox 13">
            <a:extLst>
              <a:ext uri="{FF2B5EF4-FFF2-40B4-BE49-F238E27FC236}">
                <a16:creationId xmlns:a16="http://schemas.microsoft.com/office/drawing/2014/main" id="{40E0B096-AE4B-4F12-94DA-7ADB7E49FD9E}"/>
              </a:ext>
            </a:extLst>
          </p:cNvPr>
          <p:cNvSpPr txBox="1"/>
          <p:nvPr/>
        </p:nvSpPr>
        <p:spPr>
          <a:xfrm flipH="1">
            <a:off x="3374704" y="1613420"/>
            <a:ext cx="8298182" cy="830997"/>
          </a:xfrm>
          <a:prstGeom prst="rect">
            <a:avLst/>
          </a:prstGeom>
          <a:noFill/>
        </p:spPr>
        <p:txBody>
          <a:bodyPr wrap="square" rtlCol="0">
            <a:spAutoFit/>
          </a:bodyPr>
          <a:lstStyle/>
          <a:p>
            <a:r>
              <a:rPr lang="en-US" sz="2400" b="1" dirty="0" err="1"/>
              <a:t>Vorkenntnisse</a:t>
            </a:r>
            <a:r>
              <a:rPr lang="en-US" sz="2400" b="1" dirty="0"/>
              <a:t> </a:t>
            </a:r>
            <a:r>
              <a:rPr lang="en-US" sz="2400" b="1" dirty="0" err="1"/>
              <a:t>aktivieren</a:t>
            </a:r>
            <a:r>
              <a:rPr lang="en-US" sz="2400" b="1" dirty="0"/>
              <a:t>      Interesse am </a:t>
            </a:r>
            <a:r>
              <a:rPr lang="en-US" sz="2400" b="1" dirty="0" err="1"/>
              <a:t>Thema</a:t>
            </a:r>
            <a:r>
              <a:rPr lang="en-US" sz="2400" b="1" dirty="0"/>
              <a:t> </a:t>
            </a:r>
            <a:r>
              <a:rPr lang="en-US" sz="2400" b="1" dirty="0" err="1"/>
              <a:t>wecken</a:t>
            </a:r>
            <a:r>
              <a:rPr lang="en-US" sz="2400" b="1" dirty="0"/>
              <a:t>      Brainstorming</a:t>
            </a:r>
            <a:endParaRPr lang="en-IN" sz="2400" b="1" dirty="0"/>
          </a:p>
        </p:txBody>
      </p:sp>
      <p:sp>
        <p:nvSpPr>
          <p:cNvPr id="15" name="TextBox 14">
            <a:extLst>
              <a:ext uri="{FF2B5EF4-FFF2-40B4-BE49-F238E27FC236}">
                <a16:creationId xmlns:a16="http://schemas.microsoft.com/office/drawing/2014/main" id="{DC9BF813-BFEE-43D1-93DB-567D3F229926}"/>
              </a:ext>
            </a:extLst>
          </p:cNvPr>
          <p:cNvSpPr txBox="1"/>
          <p:nvPr/>
        </p:nvSpPr>
        <p:spPr>
          <a:xfrm>
            <a:off x="3214687" y="3507813"/>
            <a:ext cx="8143876" cy="1384995"/>
          </a:xfrm>
          <a:prstGeom prst="rect">
            <a:avLst/>
          </a:prstGeom>
          <a:noFill/>
        </p:spPr>
        <p:txBody>
          <a:bodyPr wrap="square" rtlCol="0">
            <a:spAutoFit/>
          </a:bodyPr>
          <a:lstStyle/>
          <a:p>
            <a:r>
              <a:rPr lang="en-US" sz="2800" b="1" dirty="0" err="1"/>
              <a:t>Lernmaterialien</a:t>
            </a:r>
            <a:r>
              <a:rPr lang="en-US" sz="2800" b="1" dirty="0"/>
              <a:t> </a:t>
            </a:r>
            <a:r>
              <a:rPr lang="en-US" sz="2800" b="1" dirty="0" err="1"/>
              <a:t>pr</a:t>
            </a:r>
            <a:r>
              <a:rPr lang="de-DE" sz="2800" b="1" dirty="0"/>
              <a:t>äsentieren, Semantisierung/Systematisierung, reprodukives bzw. formfokussiertes Üben, teilreproduktives Üben </a:t>
            </a:r>
            <a:endParaRPr lang="en-IN" sz="2800" b="1" dirty="0"/>
          </a:p>
        </p:txBody>
      </p:sp>
      <p:sp>
        <p:nvSpPr>
          <p:cNvPr id="17" name="TextBox 16">
            <a:extLst>
              <a:ext uri="{FF2B5EF4-FFF2-40B4-BE49-F238E27FC236}">
                <a16:creationId xmlns:a16="http://schemas.microsoft.com/office/drawing/2014/main" id="{998E71D5-653E-4B99-ABDA-3ABDA7378E76}"/>
              </a:ext>
            </a:extLst>
          </p:cNvPr>
          <p:cNvSpPr txBox="1"/>
          <p:nvPr/>
        </p:nvSpPr>
        <p:spPr>
          <a:xfrm flipH="1">
            <a:off x="3374705" y="6129338"/>
            <a:ext cx="5855019" cy="523220"/>
          </a:xfrm>
          <a:prstGeom prst="rect">
            <a:avLst/>
          </a:prstGeom>
          <a:noFill/>
        </p:spPr>
        <p:txBody>
          <a:bodyPr wrap="square" rtlCol="0">
            <a:spAutoFit/>
          </a:bodyPr>
          <a:lstStyle/>
          <a:p>
            <a:r>
              <a:rPr lang="de-DE" sz="2800" b="1" dirty="0"/>
              <a:t>Anwendung , Transfer </a:t>
            </a:r>
            <a:endParaRPr lang="en-IN" sz="2800" b="1" dirty="0"/>
          </a:p>
        </p:txBody>
      </p:sp>
      <p:sp>
        <p:nvSpPr>
          <p:cNvPr id="2" name="TextBox 1">
            <a:extLst>
              <a:ext uri="{FF2B5EF4-FFF2-40B4-BE49-F238E27FC236}">
                <a16:creationId xmlns:a16="http://schemas.microsoft.com/office/drawing/2014/main" id="{3C83B52A-20BD-428C-A093-4CBF7F8163AA}"/>
              </a:ext>
            </a:extLst>
          </p:cNvPr>
          <p:cNvSpPr txBox="1"/>
          <p:nvPr/>
        </p:nvSpPr>
        <p:spPr>
          <a:xfrm flipH="1">
            <a:off x="2871787" y="205442"/>
            <a:ext cx="9672636" cy="461665"/>
          </a:xfrm>
          <a:prstGeom prst="rect">
            <a:avLst/>
          </a:prstGeom>
          <a:noFill/>
        </p:spPr>
        <p:txBody>
          <a:bodyPr wrap="square" rtlCol="0">
            <a:spAutoFit/>
          </a:bodyPr>
          <a:lstStyle/>
          <a:p>
            <a:r>
              <a:rPr lang="en-US" sz="2400" b="1" dirty="0" err="1">
                <a:solidFill>
                  <a:srgbClr val="92D050"/>
                </a:solidFill>
              </a:rPr>
              <a:t>Phasen</a:t>
            </a:r>
            <a:r>
              <a:rPr lang="en-US" sz="2400" b="1" dirty="0">
                <a:solidFill>
                  <a:srgbClr val="92D050"/>
                </a:solidFill>
              </a:rPr>
              <a:t> </a:t>
            </a:r>
            <a:r>
              <a:rPr lang="en-US" sz="2400" b="1" dirty="0" err="1">
                <a:solidFill>
                  <a:srgbClr val="92D050"/>
                </a:solidFill>
              </a:rPr>
              <a:t>im</a:t>
            </a:r>
            <a:r>
              <a:rPr lang="en-US" sz="2400" b="1" dirty="0">
                <a:solidFill>
                  <a:srgbClr val="92D050"/>
                </a:solidFill>
              </a:rPr>
              <a:t> </a:t>
            </a:r>
            <a:r>
              <a:rPr lang="en-US" sz="2400" b="1" dirty="0" err="1">
                <a:solidFill>
                  <a:srgbClr val="92D050"/>
                </a:solidFill>
              </a:rPr>
              <a:t>Deutschunterricht</a:t>
            </a:r>
            <a:r>
              <a:rPr lang="en-US" sz="2400" b="1" dirty="0">
                <a:solidFill>
                  <a:srgbClr val="92D050"/>
                </a:solidFill>
              </a:rPr>
              <a:t>- </a:t>
            </a:r>
            <a:r>
              <a:rPr lang="en-US" sz="2400" b="1" dirty="0" err="1">
                <a:solidFill>
                  <a:srgbClr val="92D050"/>
                </a:solidFill>
              </a:rPr>
              <a:t>Lineares</a:t>
            </a:r>
            <a:r>
              <a:rPr lang="en-US" sz="2400" b="1" dirty="0">
                <a:solidFill>
                  <a:srgbClr val="92D050"/>
                </a:solidFill>
              </a:rPr>
              <a:t> Modell                              </a:t>
            </a:r>
            <a:r>
              <a:rPr lang="en-US" dirty="0"/>
              <a:t>Quelle- DLL 6</a:t>
            </a:r>
            <a:endParaRPr lang="en-IN" dirty="0"/>
          </a:p>
        </p:txBody>
      </p:sp>
      <p:sp>
        <p:nvSpPr>
          <p:cNvPr id="3" name="Arrow: Down 2">
            <a:extLst>
              <a:ext uri="{FF2B5EF4-FFF2-40B4-BE49-F238E27FC236}">
                <a16:creationId xmlns:a16="http://schemas.microsoft.com/office/drawing/2014/main" id="{EA5EA785-35CA-4A6B-A778-CF2D77887C38}"/>
              </a:ext>
            </a:extLst>
          </p:cNvPr>
          <p:cNvSpPr/>
          <p:nvPr/>
        </p:nvSpPr>
        <p:spPr>
          <a:xfrm>
            <a:off x="1042989" y="2444417"/>
            <a:ext cx="280834" cy="1186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Down 15">
            <a:extLst>
              <a:ext uri="{FF2B5EF4-FFF2-40B4-BE49-F238E27FC236}">
                <a16:creationId xmlns:a16="http://schemas.microsoft.com/office/drawing/2014/main" id="{B299AE5E-BF06-40E8-9FDF-9A589FD3438E}"/>
              </a:ext>
            </a:extLst>
          </p:cNvPr>
          <p:cNvSpPr/>
          <p:nvPr/>
        </p:nvSpPr>
        <p:spPr>
          <a:xfrm>
            <a:off x="1108657" y="4676902"/>
            <a:ext cx="280834" cy="11869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732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CA9F11-5D6E-419A-ABAA-CC3C8DB9289E}"/>
              </a:ext>
            </a:extLst>
          </p:cNvPr>
          <p:cNvPicPr>
            <a:picLocks noGrp="1" noChangeAspect="1"/>
          </p:cNvPicPr>
          <p:nvPr>
            <p:ph idx="1"/>
          </p:nvPr>
        </p:nvPicPr>
        <p:blipFill rotWithShape="1">
          <a:blip r:embed="rId2"/>
          <a:srcRect l="27903" t="32579" r="7316" b="7333"/>
          <a:stretch/>
        </p:blipFill>
        <p:spPr>
          <a:xfrm>
            <a:off x="387479" y="757238"/>
            <a:ext cx="11599733" cy="5668140"/>
          </a:xfrm>
          <a:prstGeom prst="rect">
            <a:avLst/>
          </a:prstGeom>
        </p:spPr>
      </p:pic>
      <p:sp>
        <p:nvSpPr>
          <p:cNvPr id="3" name="Rectangle 2">
            <a:extLst>
              <a:ext uri="{FF2B5EF4-FFF2-40B4-BE49-F238E27FC236}">
                <a16:creationId xmlns:a16="http://schemas.microsoft.com/office/drawing/2014/main" id="{973CF916-F905-4982-96A3-2A3B4A393A10}"/>
              </a:ext>
            </a:extLst>
          </p:cNvPr>
          <p:cNvSpPr/>
          <p:nvPr/>
        </p:nvSpPr>
        <p:spPr>
          <a:xfrm>
            <a:off x="1728789" y="110907"/>
            <a:ext cx="9901236" cy="461665"/>
          </a:xfrm>
          <a:prstGeom prst="rect">
            <a:avLst/>
          </a:prstGeom>
        </p:spPr>
        <p:txBody>
          <a:bodyPr wrap="square">
            <a:spAutoFit/>
          </a:bodyPr>
          <a:lstStyle/>
          <a:p>
            <a:r>
              <a:rPr lang="en-US" sz="2400" b="1" dirty="0" err="1">
                <a:solidFill>
                  <a:srgbClr val="92D050"/>
                </a:solidFill>
              </a:rPr>
              <a:t>Phasen</a:t>
            </a:r>
            <a:r>
              <a:rPr lang="en-US" sz="2400" b="1" dirty="0">
                <a:solidFill>
                  <a:srgbClr val="92D050"/>
                </a:solidFill>
              </a:rPr>
              <a:t> </a:t>
            </a:r>
            <a:r>
              <a:rPr lang="en-US" sz="2400" b="1" dirty="0" err="1">
                <a:solidFill>
                  <a:srgbClr val="92D050"/>
                </a:solidFill>
              </a:rPr>
              <a:t>im</a:t>
            </a:r>
            <a:r>
              <a:rPr lang="en-US" sz="2400" b="1" dirty="0">
                <a:solidFill>
                  <a:srgbClr val="92D050"/>
                </a:solidFill>
              </a:rPr>
              <a:t> </a:t>
            </a:r>
            <a:r>
              <a:rPr lang="en-US" sz="2400" b="1" dirty="0" err="1">
                <a:solidFill>
                  <a:srgbClr val="92D050"/>
                </a:solidFill>
              </a:rPr>
              <a:t>Deutschunterricht</a:t>
            </a:r>
            <a:r>
              <a:rPr lang="en-US" sz="2400" b="1" dirty="0">
                <a:solidFill>
                  <a:srgbClr val="92D050"/>
                </a:solidFill>
              </a:rPr>
              <a:t>- </a:t>
            </a:r>
            <a:r>
              <a:rPr lang="en-US" sz="2400" b="1" dirty="0" err="1">
                <a:solidFill>
                  <a:srgbClr val="92D050"/>
                </a:solidFill>
              </a:rPr>
              <a:t>Lineares</a:t>
            </a:r>
            <a:r>
              <a:rPr lang="en-US" sz="2400" b="1" dirty="0">
                <a:solidFill>
                  <a:srgbClr val="92D050"/>
                </a:solidFill>
              </a:rPr>
              <a:t> Modell                              </a:t>
            </a:r>
            <a:r>
              <a:rPr lang="en-US" b="1" dirty="0"/>
              <a:t>Quelle- DLL 6</a:t>
            </a:r>
            <a:endParaRPr lang="en-IN" b="1" dirty="0"/>
          </a:p>
        </p:txBody>
      </p:sp>
    </p:spTree>
    <p:extLst>
      <p:ext uri="{BB962C8B-B14F-4D97-AF65-F5344CB8AC3E}">
        <p14:creationId xmlns:p14="http://schemas.microsoft.com/office/powerpoint/2010/main" val="338847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63391C-C9E7-4C10-8252-527D21982370}"/>
              </a:ext>
            </a:extLst>
          </p:cNvPr>
          <p:cNvGraphicFramePr>
            <a:graphicFrameLocks noGrp="1"/>
          </p:cNvGraphicFramePr>
          <p:nvPr>
            <p:extLst>
              <p:ext uri="{D42A27DB-BD31-4B8C-83A1-F6EECF244321}">
                <p14:modId xmlns:p14="http://schemas.microsoft.com/office/powerpoint/2010/main" val="2905271228"/>
              </p:ext>
            </p:extLst>
          </p:nvPr>
        </p:nvGraphicFramePr>
        <p:xfrm>
          <a:off x="457200" y="719666"/>
          <a:ext cx="11387138" cy="6156960"/>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3510038739"/>
                    </a:ext>
                  </a:extLst>
                </a:gridCol>
                <a:gridCol w="8815388">
                  <a:extLst>
                    <a:ext uri="{9D8B030D-6E8A-4147-A177-3AD203B41FA5}">
                      <a16:colId xmlns:a16="http://schemas.microsoft.com/office/drawing/2014/main" val="4028108840"/>
                    </a:ext>
                  </a:extLst>
                </a:gridCol>
              </a:tblGrid>
              <a:tr h="4950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rgbClr val="002060"/>
                          </a:solidFill>
                        </a:rPr>
                        <a:t>UNTERRICHTSPHASEN</a:t>
                      </a:r>
                      <a:endParaRPr lang="en-IN" sz="2000" dirty="0">
                        <a:solidFill>
                          <a:srgbClr val="002060"/>
                        </a:solidFill>
                      </a:endParaRPr>
                    </a:p>
                    <a:p>
                      <a:endParaRPr lang="en-IN" dirty="0"/>
                    </a:p>
                  </a:txBody>
                  <a:tcPr>
                    <a:solidFill>
                      <a:schemeClr val="accent6">
                        <a:lumMod val="60000"/>
                        <a:lumOff val="40000"/>
                      </a:schemeClr>
                    </a:solidFill>
                  </a:tcPr>
                </a:tc>
                <a:tc>
                  <a:txBody>
                    <a:bodyPr/>
                    <a:lstStyle/>
                    <a:p>
                      <a:endParaRPr lang="en-IN"/>
                    </a:p>
                  </a:txBody>
                  <a:tcPr>
                    <a:solidFill>
                      <a:schemeClr val="accent6">
                        <a:lumMod val="60000"/>
                        <a:lumOff val="40000"/>
                      </a:schemeClr>
                    </a:solidFill>
                  </a:tcPr>
                </a:tc>
                <a:extLst>
                  <a:ext uri="{0D108BD9-81ED-4DB2-BD59-A6C34878D82A}">
                    <a16:rowId xmlns:a16="http://schemas.microsoft.com/office/drawing/2014/main" val="2505315591"/>
                  </a:ext>
                </a:extLst>
              </a:tr>
              <a:tr h="370840">
                <a:tc>
                  <a:txBody>
                    <a:bodyPr/>
                    <a:lstStyle/>
                    <a:p>
                      <a:r>
                        <a:rPr lang="de-DE" sz="2400" b="1" dirty="0"/>
                        <a:t>Einstieg</a:t>
                      </a:r>
                      <a:endParaRPr lang="en-IN" sz="2400" b="1" dirty="0"/>
                    </a:p>
                  </a:txBody>
                  <a:tcPr>
                    <a:solidFill>
                      <a:schemeClr val="accent6">
                        <a:lumMod val="60000"/>
                        <a:lumOff val="40000"/>
                      </a:schemeClr>
                    </a:solidFill>
                  </a:tcPr>
                </a:tc>
                <a:tc>
                  <a:txBody>
                    <a:bodyPr/>
                    <a:lstStyle/>
                    <a:p>
                      <a:r>
                        <a:rPr lang="de-DE" sz="1800" kern="1200" dirty="0">
                          <a:solidFill>
                            <a:schemeClr val="dk1"/>
                          </a:solidFill>
                          <a:effectLst/>
                          <a:latin typeface="+mn-lt"/>
                          <a:ea typeface="+mn-ea"/>
                          <a:cs typeface="+mn-cs"/>
                        </a:rPr>
                        <a:t>In dieser Phase geht es darum, die Schüler für das, was sie lernen sollen, zu motivieren, sie neugierig zu machen auf das, was kommt. (nicht zu lang- 5-10 Minuten). Es ist auch wichtig, die Vorkenntnisse der Schüler zu aktivieren, bevor sie einen Text hören, lesen. Die Lehrkraft eröffnet die Stunde z.B. mit einem Foto, um die Aufmerksamkeit der Lernenden zu konzentrieren und ihr Interesse zu wecken. Das Foto/Material stellt eine Situation dar, über die in der Stunde gesprochen wird oder in der eine Sprachhandlung verwendet wird</a:t>
                      </a:r>
                      <a:endParaRPr lang="en-IN" dirty="0"/>
                    </a:p>
                  </a:txBody>
                  <a:tcPr>
                    <a:solidFill>
                      <a:schemeClr val="accent6">
                        <a:lumMod val="60000"/>
                        <a:lumOff val="40000"/>
                      </a:schemeClr>
                    </a:solidFill>
                  </a:tcPr>
                </a:tc>
                <a:extLst>
                  <a:ext uri="{0D108BD9-81ED-4DB2-BD59-A6C34878D82A}">
                    <a16:rowId xmlns:a16="http://schemas.microsoft.com/office/drawing/2014/main" val="3264696830"/>
                  </a:ext>
                </a:extLst>
              </a:tr>
              <a:tr h="370840">
                <a:tc>
                  <a:txBody>
                    <a:bodyPr/>
                    <a:lstStyle/>
                    <a:p>
                      <a:r>
                        <a:rPr lang="de-DE" sz="2400" b="1" dirty="0"/>
                        <a:t>Präsentation</a:t>
                      </a:r>
                      <a:endParaRPr lang="en-IN" sz="2400" b="1" dirty="0"/>
                    </a:p>
                  </a:txBody>
                  <a:tcPr>
                    <a:solidFill>
                      <a:schemeClr val="accent6">
                        <a:lumMod val="60000"/>
                        <a:lumOff val="40000"/>
                      </a:schemeClr>
                    </a:solidFill>
                  </a:tcPr>
                </a:tc>
                <a:tc>
                  <a:txBody>
                    <a:bodyPr/>
                    <a:lstStyle/>
                    <a:p>
                      <a:r>
                        <a:rPr lang="de-DE" sz="1800" kern="1200" dirty="0">
                          <a:solidFill>
                            <a:schemeClr val="dk1"/>
                          </a:solidFill>
                          <a:effectLst/>
                          <a:latin typeface="+mn-lt"/>
                          <a:ea typeface="+mn-ea"/>
                          <a:cs typeface="+mn-cs"/>
                        </a:rPr>
                        <a:t>In dieser Phase wird ein für die Schüler neuer Text präsentiert. Es geht darum, dass die Schüler den Text (Lesetext, Hörtext) global verstehen. Die Lehrkraft präsentiert die sprachlichen Mittel entweder aus einer CD, einem Buch oder über einen Tafelanschrieb/ Arbeitsblatt usw. Es gibt unterschiedliche Möglichkeiten, das Globalverständnis eines Textes zu überprüfen</a:t>
                      </a:r>
                      <a:endParaRPr lang="en-IN" dirty="0"/>
                    </a:p>
                  </a:txBody>
                  <a:tcPr>
                    <a:solidFill>
                      <a:schemeClr val="accent6">
                        <a:lumMod val="60000"/>
                        <a:lumOff val="40000"/>
                      </a:schemeClr>
                    </a:solidFill>
                  </a:tcPr>
                </a:tc>
                <a:extLst>
                  <a:ext uri="{0D108BD9-81ED-4DB2-BD59-A6C34878D82A}">
                    <a16:rowId xmlns:a16="http://schemas.microsoft.com/office/drawing/2014/main" val="2762269550"/>
                  </a:ext>
                </a:extLst>
              </a:tr>
              <a:tr h="370840">
                <a:tc>
                  <a:txBody>
                    <a:bodyPr/>
                    <a:lstStyle/>
                    <a:p>
                      <a:r>
                        <a:rPr lang="de-DE" sz="2400" b="1" dirty="0"/>
                        <a:t>Systematisierung/ Semantisierung</a:t>
                      </a:r>
                      <a:endParaRPr lang="en-IN" sz="24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dirty="0">
                          <a:solidFill>
                            <a:schemeClr val="dk1"/>
                          </a:solidFill>
                          <a:effectLst/>
                          <a:latin typeface="+mn-lt"/>
                          <a:ea typeface="+mn-ea"/>
                          <a:cs typeface="+mn-cs"/>
                        </a:rPr>
                        <a:t>Von Systematisierung spricht man, wenn die Form eines Redemittels oder einer </a:t>
                      </a:r>
                      <a:r>
                        <a:rPr lang="de-DE" sz="1800" b="1" kern="1200" dirty="0">
                          <a:solidFill>
                            <a:schemeClr val="dk1"/>
                          </a:solidFill>
                          <a:effectLst/>
                          <a:latin typeface="+mn-lt"/>
                          <a:ea typeface="+mn-ea"/>
                          <a:cs typeface="+mn-cs"/>
                        </a:rPr>
                        <a:t>sprachlichen Struktur(Grammatik)</a:t>
                      </a:r>
                      <a:r>
                        <a:rPr lang="de-DE" sz="1800" kern="1200" dirty="0">
                          <a:solidFill>
                            <a:schemeClr val="dk1"/>
                          </a:solidFill>
                          <a:effectLst/>
                          <a:latin typeface="+mn-lt"/>
                          <a:ea typeface="+mn-ea"/>
                          <a:cs typeface="+mn-cs"/>
                        </a:rPr>
                        <a:t> erarbeitet oder erklärt wird. Dies können die Lernenden selbst tun, wenn sie z. B. die Bedeutung oder Regularitäten selbst entdecken (z.B. durch das so genannte SOS, Sammeln, Ordnen, Systematisieren).Während der Semantisierung wird die Bedeutung einer </a:t>
                      </a:r>
                      <a:r>
                        <a:rPr lang="de-DE" sz="1800" b="1" kern="1200" dirty="0">
                          <a:solidFill>
                            <a:schemeClr val="dk1"/>
                          </a:solidFill>
                          <a:effectLst/>
                          <a:latin typeface="+mn-lt"/>
                          <a:ea typeface="+mn-ea"/>
                          <a:cs typeface="+mn-cs"/>
                        </a:rPr>
                        <a:t>unbekannten sprachlichen Einheit auf der Wort- oder der Satzebene geklärt</a:t>
                      </a:r>
                      <a:r>
                        <a:rPr lang="de-DE" sz="1800" kern="1200" dirty="0">
                          <a:solidFill>
                            <a:schemeClr val="dk1"/>
                          </a:solidFill>
                          <a:effectLst/>
                          <a:latin typeface="+mn-lt"/>
                          <a:ea typeface="+mn-ea"/>
                          <a:cs typeface="+mn-cs"/>
                        </a:rPr>
                        <a:t>. Semantisieren meint auch, die Lernenden dabei zu unterstützen, Sinn und Bedeutung eines Textes zu entschlüsseln– Systematisierung/Semantisierung</a:t>
                      </a:r>
                      <a:endParaRPr lang="en-IN" dirty="0"/>
                    </a:p>
                    <a:p>
                      <a:endParaRPr lang="en-IN" dirty="0"/>
                    </a:p>
                  </a:txBody>
                  <a:tcPr>
                    <a:solidFill>
                      <a:schemeClr val="accent6">
                        <a:lumMod val="60000"/>
                        <a:lumOff val="40000"/>
                      </a:schemeClr>
                    </a:solidFill>
                  </a:tcPr>
                </a:tc>
                <a:extLst>
                  <a:ext uri="{0D108BD9-81ED-4DB2-BD59-A6C34878D82A}">
                    <a16:rowId xmlns:a16="http://schemas.microsoft.com/office/drawing/2014/main" val="3765973376"/>
                  </a:ext>
                </a:extLst>
              </a:tr>
            </a:tbl>
          </a:graphicData>
        </a:graphic>
      </p:graphicFrame>
    </p:spTree>
    <p:extLst>
      <p:ext uri="{BB962C8B-B14F-4D97-AF65-F5344CB8AC3E}">
        <p14:creationId xmlns:p14="http://schemas.microsoft.com/office/powerpoint/2010/main" val="173345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9D2C155-CC29-4AA1-BD55-B53068A1C956}"/>
              </a:ext>
            </a:extLst>
          </p:cNvPr>
          <p:cNvGraphicFramePr>
            <a:graphicFrameLocks noGrp="1"/>
          </p:cNvGraphicFramePr>
          <p:nvPr>
            <p:extLst>
              <p:ext uri="{D42A27DB-BD31-4B8C-83A1-F6EECF244321}">
                <p14:modId xmlns:p14="http://schemas.microsoft.com/office/powerpoint/2010/main" val="4162460235"/>
              </p:ext>
            </p:extLst>
          </p:nvPr>
        </p:nvGraphicFramePr>
        <p:xfrm>
          <a:off x="157164" y="719666"/>
          <a:ext cx="11915774" cy="5034280"/>
        </p:xfrm>
        <a:graphic>
          <a:graphicData uri="http://schemas.openxmlformats.org/drawingml/2006/table">
            <a:tbl>
              <a:tblPr firstRow="1" bandRow="1">
                <a:tableStyleId>{5C22544A-7EE6-4342-B048-85BDC9FD1C3A}</a:tableStyleId>
              </a:tblPr>
              <a:tblGrid>
                <a:gridCol w="2571749">
                  <a:extLst>
                    <a:ext uri="{9D8B030D-6E8A-4147-A177-3AD203B41FA5}">
                      <a16:colId xmlns:a16="http://schemas.microsoft.com/office/drawing/2014/main" val="1155460719"/>
                    </a:ext>
                  </a:extLst>
                </a:gridCol>
                <a:gridCol w="9344025">
                  <a:extLst>
                    <a:ext uri="{9D8B030D-6E8A-4147-A177-3AD203B41FA5}">
                      <a16:colId xmlns:a16="http://schemas.microsoft.com/office/drawing/2014/main" val="798501907"/>
                    </a:ext>
                  </a:extLst>
                </a:gridCol>
              </a:tblGrid>
              <a:tr h="370840">
                <a:tc>
                  <a:txBody>
                    <a:bodyPr/>
                    <a:lstStyle/>
                    <a:p>
                      <a:r>
                        <a:rPr lang="de-DE" dirty="0">
                          <a:solidFill>
                            <a:srgbClr val="002060"/>
                          </a:solidFill>
                        </a:rPr>
                        <a:t>UNTERRICHTSPHASEN</a:t>
                      </a:r>
                      <a:endParaRPr lang="en-IN" dirty="0">
                        <a:solidFill>
                          <a:srgbClr val="002060"/>
                        </a:solidFill>
                      </a:endParaRPr>
                    </a:p>
                  </a:txBody>
                  <a:tcPr>
                    <a:solidFill>
                      <a:schemeClr val="accent6">
                        <a:lumMod val="60000"/>
                        <a:lumOff val="40000"/>
                      </a:schemeClr>
                    </a:solidFill>
                  </a:tcPr>
                </a:tc>
                <a:tc>
                  <a:txBody>
                    <a:bodyPr/>
                    <a:lstStyle/>
                    <a:p>
                      <a:endParaRPr lang="en-IN" dirty="0"/>
                    </a:p>
                  </a:txBody>
                  <a:tcPr>
                    <a:solidFill>
                      <a:schemeClr val="accent6">
                        <a:lumMod val="60000"/>
                        <a:lumOff val="40000"/>
                      </a:schemeClr>
                    </a:solidFill>
                  </a:tcPr>
                </a:tc>
                <a:extLst>
                  <a:ext uri="{0D108BD9-81ED-4DB2-BD59-A6C34878D82A}">
                    <a16:rowId xmlns:a16="http://schemas.microsoft.com/office/drawing/2014/main" val="670708662"/>
                  </a:ext>
                </a:extLst>
              </a:tr>
              <a:tr h="370840">
                <a:tc>
                  <a:txBody>
                    <a:bodyPr/>
                    <a:lstStyle/>
                    <a:p>
                      <a:r>
                        <a:rPr lang="de-DE" sz="2400" b="1" dirty="0"/>
                        <a:t>reproduktives Üben</a:t>
                      </a:r>
                      <a:endParaRPr lang="en-IN" sz="2400" b="1" dirty="0"/>
                    </a:p>
                  </a:txBody>
                  <a:tcPr>
                    <a:solidFill>
                      <a:schemeClr val="accent6">
                        <a:lumMod val="60000"/>
                        <a:lumOff val="40000"/>
                      </a:schemeClr>
                    </a:solidFill>
                  </a:tcPr>
                </a:tc>
                <a:tc>
                  <a:txBody>
                    <a:bodyPr/>
                    <a:lstStyle/>
                    <a:p>
                      <a:r>
                        <a:rPr lang="de-DE" sz="1800" kern="1200" dirty="0">
                          <a:solidFill>
                            <a:schemeClr val="dk1"/>
                          </a:solidFill>
                          <a:effectLst/>
                          <a:latin typeface="+mn-lt"/>
                          <a:ea typeface="+mn-ea"/>
                          <a:cs typeface="+mn-cs"/>
                        </a:rPr>
                        <a:t>Die Lernenden festigen die neu erworbenen sprachlichen Mittel durch gelenkte geschlossene reproduktive </a:t>
                      </a:r>
                      <a:r>
                        <a:rPr lang="de-DE" sz="1800" u="none" strike="noStrike" kern="1200" dirty="0">
                          <a:solidFill>
                            <a:schemeClr val="dk1"/>
                          </a:solidFill>
                          <a:effectLst/>
                          <a:latin typeface="+mn-lt"/>
                          <a:ea typeface="+mn-ea"/>
                          <a:cs typeface="+mn-cs"/>
                          <a:hlinkClick r:id="rId3" tooltip="Glossar DLL 6: Übungen"/>
                        </a:rPr>
                        <a:t>Übungen</a:t>
                      </a:r>
                      <a:r>
                        <a:rPr lang="de-DE" sz="1800" kern="1200" dirty="0">
                          <a:solidFill>
                            <a:schemeClr val="dk1"/>
                          </a:solidFill>
                          <a:effectLst/>
                          <a:latin typeface="+mn-lt"/>
                          <a:ea typeface="+mn-ea"/>
                          <a:cs typeface="+mn-cs"/>
                        </a:rPr>
                        <a:t>.  In diesen </a:t>
                      </a:r>
                      <a:r>
                        <a:rPr lang="de-DE" sz="1800" u="none" strike="noStrike" kern="1200" dirty="0">
                          <a:solidFill>
                            <a:schemeClr val="dk1"/>
                          </a:solidFill>
                          <a:effectLst/>
                          <a:latin typeface="+mn-lt"/>
                          <a:ea typeface="+mn-ea"/>
                          <a:cs typeface="+mn-cs"/>
                          <a:hlinkClick r:id="rId3" tooltip="Glossar DLL 6: Übungen"/>
                        </a:rPr>
                        <a:t>Übungen</a:t>
                      </a:r>
                      <a:r>
                        <a:rPr lang="de-DE" sz="1800" kern="1200" dirty="0">
                          <a:solidFill>
                            <a:schemeClr val="dk1"/>
                          </a:solidFill>
                          <a:effectLst/>
                          <a:latin typeface="+mn-lt"/>
                          <a:ea typeface="+mn-ea"/>
                          <a:cs typeface="+mn-cs"/>
                        </a:rPr>
                        <a:t> produzieren die Lernenden Sätze oder Texte nach genauen Vorgaben. Sie sind eher imitativ.</a:t>
                      </a:r>
                      <a:br>
                        <a:rPr lang="de-DE" sz="1800" kern="1200" dirty="0">
                          <a:solidFill>
                            <a:schemeClr val="dk1"/>
                          </a:solidFill>
                          <a:effectLst/>
                          <a:latin typeface="+mn-lt"/>
                          <a:ea typeface="+mn-ea"/>
                          <a:cs typeface="+mn-cs"/>
                        </a:rPr>
                      </a:br>
                      <a:endParaRPr lang="en-IN" dirty="0"/>
                    </a:p>
                  </a:txBody>
                  <a:tcPr>
                    <a:solidFill>
                      <a:schemeClr val="accent6">
                        <a:lumMod val="60000"/>
                        <a:lumOff val="40000"/>
                      </a:schemeClr>
                    </a:solidFill>
                  </a:tcPr>
                </a:tc>
                <a:extLst>
                  <a:ext uri="{0D108BD9-81ED-4DB2-BD59-A6C34878D82A}">
                    <a16:rowId xmlns:a16="http://schemas.microsoft.com/office/drawing/2014/main" val="41230718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t>teilreproduktives Üben</a:t>
                      </a:r>
                      <a:endParaRPr lang="en-IN" sz="2400" b="1" dirty="0"/>
                    </a:p>
                    <a:p>
                      <a:endParaRPr lang="en-IN" dirty="0"/>
                    </a:p>
                  </a:txBody>
                  <a:tcPr>
                    <a:solidFill>
                      <a:schemeClr val="accent6">
                        <a:lumMod val="60000"/>
                        <a:lumOff val="40000"/>
                      </a:schemeClr>
                    </a:solidFill>
                  </a:tcPr>
                </a:tc>
                <a:tc>
                  <a:txBody>
                    <a:bodyPr/>
                    <a:lstStyle/>
                    <a:p>
                      <a:r>
                        <a:rPr lang="de-DE" sz="1800" kern="1200" dirty="0">
                          <a:solidFill>
                            <a:schemeClr val="dk1"/>
                          </a:solidFill>
                          <a:effectLst/>
                          <a:latin typeface="+mn-lt"/>
                          <a:ea typeface="+mn-ea"/>
                          <a:cs typeface="+mn-cs"/>
                        </a:rPr>
                        <a:t>Die Lernenden festigen die neu erworbenen sprachlichen Mittel durch offenere </a:t>
                      </a:r>
                      <a:r>
                        <a:rPr lang="de-DE" sz="1800" u="none" strike="noStrike" kern="1200" dirty="0">
                          <a:solidFill>
                            <a:schemeClr val="dk1"/>
                          </a:solidFill>
                          <a:effectLst/>
                          <a:latin typeface="+mn-lt"/>
                          <a:ea typeface="+mn-ea"/>
                          <a:cs typeface="+mn-cs"/>
                          <a:hlinkClick r:id="rId3" tooltip="Glossar DLL 6: Übungen"/>
                        </a:rPr>
                        <a:t>Übungen</a:t>
                      </a:r>
                      <a:r>
                        <a:rPr lang="de-DE" sz="1800" kern="1200" dirty="0">
                          <a:solidFill>
                            <a:schemeClr val="dk1"/>
                          </a:solidFill>
                          <a:effectLst/>
                          <a:latin typeface="+mn-lt"/>
                          <a:ea typeface="+mn-ea"/>
                          <a:cs typeface="+mn-cs"/>
                        </a:rPr>
                        <a:t>, die leicht über den ursprünglichen Kontext hinausgehen, weniger stark gesteuert sind und nur teilproduktiv sind.In diesen Übungen wird ein Textmuster vorgegeben, wonach ein eigener mündlicher oder schriftlicher Text entstehen soll.</a:t>
                      </a:r>
                      <a:br>
                        <a:rPr lang="de-DE" sz="1800" kern="1200" dirty="0">
                          <a:solidFill>
                            <a:schemeClr val="dk1"/>
                          </a:solidFill>
                          <a:effectLst/>
                          <a:latin typeface="+mn-lt"/>
                          <a:ea typeface="+mn-ea"/>
                          <a:cs typeface="+mn-cs"/>
                        </a:rPr>
                      </a:br>
                      <a:endParaRPr lang="en-IN" dirty="0"/>
                    </a:p>
                  </a:txBody>
                  <a:tcPr>
                    <a:solidFill>
                      <a:schemeClr val="accent6">
                        <a:lumMod val="60000"/>
                        <a:lumOff val="40000"/>
                      </a:schemeClr>
                    </a:solidFill>
                  </a:tcPr>
                </a:tc>
                <a:extLst>
                  <a:ext uri="{0D108BD9-81ED-4DB2-BD59-A6C34878D82A}">
                    <a16:rowId xmlns:a16="http://schemas.microsoft.com/office/drawing/2014/main" val="187075219"/>
                  </a:ext>
                </a:extLst>
              </a:tr>
              <a:tr h="370840">
                <a:tc>
                  <a:txBody>
                    <a:bodyPr/>
                    <a:lstStyle/>
                    <a:p>
                      <a:r>
                        <a:rPr lang="de-DE" sz="2400" b="1" dirty="0"/>
                        <a:t>Anwendung bzw. Transfer</a:t>
                      </a:r>
                      <a:endParaRPr lang="en-IN" sz="2400" b="1" dirty="0"/>
                    </a:p>
                  </a:txBody>
                  <a:tcPr>
                    <a:solidFill>
                      <a:schemeClr val="accent6">
                        <a:lumMod val="60000"/>
                        <a:lumOff val="40000"/>
                      </a:schemeClr>
                    </a:solidFill>
                  </a:tcPr>
                </a:tc>
                <a:tc>
                  <a:txBody>
                    <a:bodyPr/>
                    <a:lstStyle/>
                    <a:p>
                      <a:r>
                        <a:rPr lang="de-DE" sz="1800" kern="1200" dirty="0">
                          <a:solidFill>
                            <a:schemeClr val="dk1"/>
                          </a:solidFill>
                          <a:effectLst/>
                          <a:latin typeface="+mn-lt"/>
                          <a:ea typeface="+mn-ea"/>
                          <a:cs typeface="+mn-cs"/>
                        </a:rPr>
                        <a:t>In dieser Phase lernen die Schüler, die neuen sprachlichen Mittel, die vorher eingeführt, präsentiert und semantisiert wurden, selbst zu gebrauchen. Die Lernenden wenden die neu erworbenen sprachlichen Mittel in einer authentischen Sprachhandlungssituation an. Sie individualisieren die Inhalte so, dass sie nun als sie selbst agieren/sprechen. Somit benützen sie also die Strukturen/Textsorten usw. in ihren eigenen Kontexten. Sie sind produktiv. Es ist die wichtigste Phase ( nur das wird dauerhaft gelernt, was geübt wird )und diese Phase erfordert die meiste Zeit</a:t>
                      </a:r>
                      <a:endParaRPr lang="en-IN" dirty="0"/>
                    </a:p>
                  </a:txBody>
                  <a:tcPr>
                    <a:solidFill>
                      <a:schemeClr val="accent6">
                        <a:lumMod val="60000"/>
                        <a:lumOff val="40000"/>
                      </a:schemeClr>
                    </a:solidFill>
                  </a:tcPr>
                </a:tc>
                <a:extLst>
                  <a:ext uri="{0D108BD9-81ED-4DB2-BD59-A6C34878D82A}">
                    <a16:rowId xmlns:a16="http://schemas.microsoft.com/office/drawing/2014/main" val="2396599051"/>
                  </a:ext>
                </a:extLst>
              </a:tr>
            </a:tbl>
          </a:graphicData>
        </a:graphic>
      </p:graphicFrame>
    </p:spTree>
    <p:extLst>
      <p:ext uri="{BB962C8B-B14F-4D97-AF65-F5344CB8AC3E}">
        <p14:creationId xmlns:p14="http://schemas.microsoft.com/office/powerpoint/2010/main" val="2097855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7B46F-C14C-4D65-A6F0-A772DA067900}"/>
              </a:ext>
            </a:extLst>
          </p:cNvPr>
          <p:cNvSpPr>
            <a:spLocks noGrp="1"/>
          </p:cNvSpPr>
          <p:nvPr>
            <p:ph type="title"/>
          </p:nvPr>
        </p:nvSpPr>
        <p:spPr/>
        <p:txBody>
          <a:bodyPr>
            <a:normAutofit fontScale="90000"/>
          </a:bodyPr>
          <a:lstStyle/>
          <a:p>
            <a:r>
              <a:rPr lang="de-DE" dirty="0"/>
              <a:t>Welche Übungen und Aufgaben gehören zu welcher Unterrichtsphase`?</a:t>
            </a:r>
            <a:br>
              <a:rPr lang="de-DE" dirty="0"/>
            </a:br>
            <a:endParaRPr lang="en-IN" dirty="0"/>
          </a:p>
        </p:txBody>
      </p:sp>
      <p:sp>
        <p:nvSpPr>
          <p:cNvPr id="3" name="Content Placeholder 2">
            <a:extLst>
              <a:ext uri="{FF2B5EF4-FFF2-40B4-BE49-F238E27FC236}">
                <a16:creationId xmlns:a16="http://schemas.microsoft.com/office/drawing/2014/main" id="{E997F6FB-B666-4EED-A24B-16E1DA6FF734}"/>
              </a:ext>
            </a:extLst>
          </p:cNvPr>
          <p:cNvSpPr>
            <a:spLocks noGrp="1"/>
          </p:cNvSpPr>
          <p:nvPr>
            <p:ph idx="1"/>
          </p:nvPr>
        </p:nvSpPr>
        <p:spPr/>
        <p:txBody>
          <a:bodyPr/>
          <a:lstStyle/>
          <a:p>
            <a:endParaRPr lang="de-DE" dirty="0"/>
          </a:p>
          <a:p>
            <a:r>
              <a:rPr lang="de-DE" dirty="0"/>
              <a:t>Einstieg ins Thema</a:t>
            </a:r>
          </a:p>
          <a:p>
            <a:r>
              <a:rPr lang="de-DE" dirty="0"/>
              <a:t>Präsentation</a:t>
            </a:r>
          </a:p>
          <a:p>
            <a:r>
              <a:rPr lang="de-DE" dirty="0"/>
              <a:t>Systematisierung/ Semantisierung</a:t>
            </a:r>
          </a:p>
          <a:p>
            <a:r>
              <a:rPr lang="de-DE" dirty="0"/>
              <a:t>Einübung</a:t>
            </a:r>
          </a:p>
          <a:p>
            <a:r>
              <a:rPr lang="de-DE" dirty="0"/>
              <a:t>Anwendung</a:t>
            </a:r>
            <a:endParaRPr lang="en-IN" dirty="0"/>
          </a:p>
        </p:txBody>
      </p:sp>
    </p:spTree>
    <p:extLst>
      <p:ext uri="{BB962C8B-B14F-4D97-AF65-F5344CB8AC3E}">
        <p14:creationId xmlns:p14="http://schemas.microsoft.com/office/powerpoint/2010/main" val="189150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732" y="442384"/>
            <a:ext cx="9325505" cy="5975349"/>
          </a:xfrm>
        </p:spPr>
        <p:txBody>
          <a:bodyPr wrap="square" numCol="1" anchor="ctr" anchorCtr="0" compatLnSpc="1">
            <a:prstTxWarp prst="textNoShape">
              <a:avLst/>
            </a:prstTxWarp>
            <a:normAutofit fontScale="90000"/>
          </a:bodyPr>
          <a:lstStyle/>
          <a:p>
            <a:r>
              <a:rPr lang="de-DE" dirty="0"/>
              <a:t>Agenda</a:t>
            </a:r>
            <a:br>
              <a:rPr lang="de-DE" dirty="0"/>
            </a:br>
            <a:br>
              <a:rPr lang="de-DE" dirty="0"/>
            </a:br>
            <a:r>
              <a:rPr lang="de-DE" dirty="0"/>
              <a:t>●</a:t>
            </a:r>
            <a:r>
              <a:rPr lang="de-DE" cap="none" dirty="0"/>
              <a:t>Leitfragen der Unterrichtsplanung</a:t>
            </a:r>
            <a:br>
              <a:rPr lang="de-DE" cap="none" dirty="0"/>
            </a:br>
            <a:br>
              <a:rPr lang="de-DE" cap="none" dirty="0"/>
            </a:br>
            <a:r>
              <a:rPr lang="de-DE" dirty="0"/>
              <a:t>● </a:t>
            </a:r>
            <a:r>
              <a:rPr lang="de-DE" cap="none" dirty="0"/>
              <a:t>Phasen im fremdsprachlichen Unterricht</a:t>
            </a:r>
            <a:br>
              <a:rPr lang="de-DE" cap="none" dirty="0"/>
            </a:br>
            <a:br>
              <a:rPr lang="de-DE" dirty="0"/>
            </a:br>
            <a:br>
              <a:rPr lang="de-DE" dirty="0"/>
            </a:br>
            <a:br>
              <a:rPr lang="de-DE" dirty="0"/>
            </a:br>
            <a:br>
              <a:rPr lang="de-DE" dirty="0"/>
            </a:br>
            <a:br>
              <a:rPr lang="de-DE" dirty="0"/>
            </a:br>
            <a:br>
              <a:rPr lang="de-DE" sz="1867" cap="none" dirty="0">
                <a:solidFill>
                  <a:schemeClr val="tx1"/>
                </a:solidFill>
              </a:rPr>
            </a:br>
            <a:br>
              <a:rPr lang="de-DE" sz="1867" cap="none" dirty="0">
                <a:solidFill>
                  <a:schemeClr val="tx1"/>
                </a:solidFill>
              </a:rPr>
            </a:br>
            <a:endParaRPr lang="de-DE" sz="1867" cap="none" dirty="0">
              <a:solidFill>
                <a:schemeClr val="tx1"/>
              </a:solidFill>
            </a:endParaRPr>
          </a:p>
        </p:txBody>
      </p:sp>
    </p:spTree>
    <p:extLst>
      <p:ext uri="{BB962C8B-B14F-4D97-AF65-F5344CB8AC3E}">
        <p14:creationId xmlns:p14="http://schemas.microsoft.com/office/powerpoint/2010/main" val="274625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732" y="442384"/>
            <a:ext cx="9325505" cy="5975349"/>
          </a:xfrm>
        </p:spPr>
        <p:txBody>
          <a:bodyPr wrap="square" numCol="1" anchor="ctr" anchorCtr="0" compatLnSpc="1">
            <a:prstTxWarp prst="textNoShape">
              <a:avLst/>
            </a:prstTxWarp>
            <a:normAutofit fontScale="90000"/>
          </a:bodyPr>
          <a:lstStyle/>
          <a:p>
            <a:r>
              <a:rPr lang="de-DE" dirty="0"/>
              <a:t>Lernziele</a:t>
            </a:r>
            <a:br>
              <a:rPr lang="de-DE" dirty="0"/>
            </a:br>
            <a:br>
              <a:rPr lang="de-DE" dirty="0"/>
            </a:br>
            <a:r>
              <a:rPr lang="de-DE" dirty="0"/>
              <a:t>lernziele</a:t>
            </a:r>
            <a:br>
              <a:rPr lang="de-DE" dirty="0"/>
            </a:br>
            <a:br>
              <a:rPr lang="de-DE" dirty="0"/>
            </a:br>
            <a:r>
              <a:rPr lang="de-DE" dirty="0"/>
              <a:t>●</a:t>
            </a:r>
            <a:r>
              <a:rPr lang="de-DE" sz="4800" cap="none" dirty="0"/>
              <a:t>Sie kennen relevante  Leitfragen der  Unterrichtsplanung.</a:t>
            </a:r>
            <a:br>
              <a:rPr lang="de-DE" sz="4800" cap="none" dirty="0"/>
            </a:br>
            <a:br>
              <a:rPr lang="de-DE" cap="none" dirty="0"/>
            </a:br>
            <a:r>
              <a:rPr lang="de-DE" dirty="0"/>
              <a:t>●</a:t>
            </a:r>
            <a:r>
              <a:rPr lang="en-US" sz="4400" cap="none" dirty="0"/>
              <a:t> </a:t>
            </a:r>
            <a:r>
              <a:rPr lang="de-DE" sz="4400" cap="none" dirty="0"/>
              <a:t>Sie kennen die Phasen des Unterrichts und ihre Ziele. </a:t>
            </a:r>
            <a:br>
              <a:rPr lang="de-DE" cap="none" dirty="0"/>
            </a:br>
            <a:br>
              <a:rPr lang="de-DE" dirty="0"/>
            </a:br>
            <a:br>
              <a:rPr lang="de-DE" dirty="0"/>
            </a:br>
            <a:br>
              <a:rPr lang="de-DE" dirty="0"/>
            </a:br>
            <a:br>
              <a:rPr lang="de-DE" dirty="0"/>
            </a:br>
            <a:br>
              <a:rPr lang="de-DE" dirty="0"/>
            </a:br>
            <a:br>
              <a:rPr lang="de-DE" sz="1867" cap="none" dirty="0">
                <a:solidFill>
                  <a:schemeClr val="tx1"/>
                </a:solidFill>
              </a:rPr>
            </a:br>
            <a:br>
              <a:rPr lang="de-DE" sz="1867" cap="none" dirty="0">
                <a:solidFill>
                  <a:schemeClr val="tx1"/>
                </a:solidFill>
              </a:rPr>
            </a:br>
            <a:endParaRPr lang="de-DE" sz="1867" cap="none" dirty="0">
              <a:solidFill>
                <a:schemeClr val="tx1"/>
              </a:solidFill>
            </a:endParaRPr>
          </a:p>
        </p:txBody>
      </p:sp>
    </p:spTree>
    <p:extLst>
      <p:ext uri="{BB962C8B-B14F-4D97-AF65-F5344CB8AC3E}">
        <p14:creationId xmlns:p14="http://schemas.microsoft.com/office/powerpoint/2010/main" val="182247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F7718D-4AEB-D940-85E8-627C654D7D2E}"/>
              </a:ext>
            </a:extLst>
          </p:cNvPr>
          <p:cNvSpPr txBox="1"/>
          <p:nvPr/>
        </p:nvSpPr>
        <p:spPr>
          <a:xfrm>
            <a:off x="1602581" y="382292"/>
            <a:ext cx="8986837" cy="830997"/>
          </a:xfrm>
          <a:prstGeom prst="rect">
            <a:avLst/>
          </a:prstGeom>
          <a:noFill/>
        </p:spPr>
        <p:txBody>
          <a:bodyPr wrap="square" rtlCol="0">
            <a:spAutoFit/>
          </a:bodyPr>
          <a:lstStyle/>
          <a:p>
            <a:r>
              <a:rPr lang="de-DE" sz="2400" dirty="0"/>
              <a:t>Warum sollen wir eigentlich Unterricht systematisch planen? </a:t>
            </a:r>
          </a:p>
          <a:p>
            <a:r>
              <a:rPr lang="de-DE" sz="2400" dirty="0"/>
              <a:t>Welchen Mehrwert hat dies?</a:t>
            </a:r>
          </a:p>
        </p:txBody>
      </p:sp>
      <p:sp>
        <p:nvSpPr>
          <p:cNvPr id="5" name="TextBox 4">
            <a:extLst>
              <a:ext uri="{FF2B5EF4-FFF2-40B4-BE49-F238E27FC236}">
                <a16:creationId xmlns:a16="http://schemas.microsoft.com/office/drawing/2014/main" id="{5D1F1F05-433A-924A-9A66-30CC9BCDFBB8}"/>
              </a:ext>
            </a:extLst>
          </p:cNvPr>
          <p:cNvSpPr txBox="1"/>
          <p:nvPr/>
        </p:nvSpPr>
        <p:spPr>
          <a:xfrm>
            <a:off x="2683664" y="5350964"/>
            <a:ext cx="7251537" cy="2000548"/>
          </a:xfrm>
          <a:prstGeom prst="rect">
            <a:avLst/>
          </a:prstGeom>
          <a:noFill/>
        </p:spPr>
        <p:txBody>
          <a:bodyPr wrap="none" rtlCol="0">
            <a:spAutoFit/>
          </a:bodyPr>
          <a:lstStyle/>
          <a:p>
            <a:r>
              <a:rPr lang="de-DE" sz="2800" b="1" dirty="0"/>
              <a:t>Ich plane meinen Unterricht, um…</a:t>
            </a:r>
            <a:br>
              <a:rPr lang="de-DE" dirty="0"/>
            </a:br>
            <a:br>
              <a:rPr lang="de-DE" dirty="0"/>
            </a:br>
            <a:r>
              <a:rPr lang="de-DE" sz="2400" i="1" dirty="0"/>
              <a:t>Welche Aussagen treffen auf Sie zu? Bitte kreuzen Sie an</a:t>
            </a:r>
            <a:r>
              <a:rPr lang="de-DE" dirty="0"/>
              <a:t>.</a:t>
            </a:r>
            <a:br>
              <a:rPr lang="de-DE" dirty="0"/>
            </a:br>
            <a:br>
              <a:rPr lang="de-DE" dirty="0"/>
            </a:br>
            <a:endParaRPr lang="de-DE" dirty="0"/>
          </a:p>
          <a:p>
            <a:endParaRPr lang="de-DE" dirty="0"/>
          </a:p>
        </p:txBody>
      </p:sp>
      <p:pic>
        <p:nvPicPr>
          <p:cNvPr id="8" name="Picture 7">
            <a:extLst>
              <a:ext uri="{FF2B5EF4-FFF2-40B4-BE49-F238E27FC236}">
                <a16:creationId xmlns:a16="http://schemas.microsoft.com/office/drawing/2014/main" id="{5D91EBB1-6767-2C4E-8F74-B9EFFBF4DEB4}"/>
              </a:ext>
            </a:extLst>
          </p:cNvPr>
          <p:cNvPicPr>
            <a:picLocks noChangeAspect="1"/>
          </p:cNvPicPr>
          <p:nvPr/>
        </p:nvPicPr>
        <p:blipFill>
          <a:blip r:embed="rId2"/>
          <a:stretch>
            <a:fillRect/>
          </a:stretch>
        </p:blipFill>
        <p:spPr>
          <a:xfrm>
            <a:off x="1214438" y="1322370"/>
            <a:ext cx="8720763" cy="3919513"/>
          </a:xfrm>
          <a:prstGeom prst="rect">
            <a:avLst/>
          </a:prstGeom>
        </p:spPr>
      </p:pic>
    </p:spTree>
    <p:extLst>
      <p:ext uri="{BB962C8B-B14F-4D97-AF65-F5344CB8AC3E}">
        <p14:creationId xmlns:p14="http://schemas.microsoft.com/office/powerpoint/2010/main" val="289440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8B7B-F140-4166-9997-9BD2F400FE68}"/>
              </a:ext>
            </a:extLst>
          </p:cNvPr>
          <p:cNvSpPr>
            <a:spLocks noGrp="1"/>
          </p:cNvSpPr>
          <p:nvPr>
            <p:ph type="title"/>
          </p:nvPr>
        </p:nvSpPr>
        <p:spPr/>
        <p:txBody>
          <a:bodyPr/>
          <a:lstStyle/>
          <a:p>
            <a:r>
              <a:rPr lang="en-US" dirty="0"/>
              <a:t>Modell </a:t>
            </a:r>
            <a:r>
              <a:rPr lang="en-US" dirty="0" err="1"/>
              <a:t>Didaktische</a:t>
            </a:r>
            <a:r>
              <a:rPr lang="en-US" dirty="0"/>
              <a:t> </a:t>
            </a:r>
            <a:r>
              <a:rPr lang="en-US" dirty="0" err="1"/>
              <a:t>Analyse</a:t>
            </a:r>
            <a:endParaRPr lang="en-IN" dirty="0"/>
          </a:p>
        </p:txBody>
      </p:sp>
      <p:sp>
        <p:nvSpPr>
          <p:cNvPr id="3" name="Content Placeholder 2">
            <a:extLst>
              <a:ext uri="{FF2B5EF4-FFF2-40B4-BE49-F238E27FC236}">
                <a16:creationId xmlns:a16="http://schemas.microsoft.com/office/drawing/2014/main" id="{326AF9EF-49D0-4814-984F-ED8229D74BB7}"/>
              </a:ext>
            </a:extLst>
          </p:cNvPr>
          <p:cNvSpPr>
            <a:spLocks noGrp="1"/>
          </p:cNvSpPr>
          <p:nvPr>
            <p:ph idx="1"/>
          </p:nvPr>
        </p:nvSpPr>
        <p:spPr/>
        <p:txBody>
          <a:bodyPr/>
          <a:lstStyle/>
          <a:p>
            <a:r>
              <a:rPr lang="en-US" dirty="0"/>
              <a:t> </a:t>
            </a:r>
            <a:r>
              <a:rPr lang="en-US" b="1" dirty="0" err="1"/>
              <a:t>Leitfragen</a:t>
            </a:r>
            <a:r>
              <a:rPr lang="en-US" b="1" dirty="0"/>
              <a:t> </a:t>
            </a:r>
            <a:r>
              <a:rPr lang="de-DE" b="1" dirty="0"/>
              <a:t>zur Unterrichtsplanung </a:t>
            </a:r>
            <a:r>
              <a:rPr lang="en-US" b="1" dirty="0"/>
              <a:t>: </a:t>
            </a:r>
            <a:br>
              <a:rPr lang="en-US" dirty="0"/>
            </a:br>
            <a:r>
              <a:rPr lang="en-US" dirty="0"/>
              <a:t>Das Modell </a:t>
            </a:r>
            <a:r>
              <a:rPr lang="en-US" dirty="0" err="1"/>
              <a:t>bietet</a:t>
            </a:r>
            <a:r>
              <a:rPr lang="en-US" dirty="0"/>
              <a:t> der </a:t>
            </a:r>
            <a:r>
              <a:rPr lang="en-US" dirty="0" err="1"/>
              <a:t>Lehrkraft</a:t>
            </a:r>
            <a:r>
              <a:rPr lang="en-US" dirty="0"/>
              <a:t> </a:t>
            </a:r>
            <a:r>
              <a:rPr lang="en-US" dirty="0" err="1"/>
              <a:t>acht</a:t>
            </a:r>
            <a:r>
              <a:rPr lang="en-US" dirty="0"/>
              <a:t> </a:t>
            </a:r>
            <a:r>
              <a:rPr lang="en-US" dirty="0" err="1"/>
              <a:t>Leitfragen</a:t>
            </a:r>
            <a:r>
              <a:rPr lang="en-US" dirty="0"/>
              <a:t> </a:t>
            </a:r>
            <a:r>
              <a:rPr lang="en-US" dirty="0" err="1"/>
              <a:t>oder</a:t>
            </a:r>
            <a:r>
              <a:rPr lang="en-US" dirty="0"/>
              <a:t> </a:t>
            </a:r>
            <a:r>
              <a:rPr lang="en-US" dirty="0" err="1"/>
              <a:t>auch</a:t>
            </a:r>
            <a:r>
              <a:rPr lang="en-US" dirty="0"/>
              <a:t> </a:t>
            </a:r>
            <a:r>
              <a:rPr lang="en-US" dirty="0" err="1"/>
              <a:t>Planungskriterien</a:t>
            </a:r>
            <a:r>
              <a:rPr lang="en-US" dirty="0"/>
              <a:t> an, </a:t>
            </a:r>
            <a:r>
              <a:rPr lang="en-US" dirty="0" err="1"/>
              <a:t>anhand</a:t>
            </a:r>
            <a:r>
              <a:rPr lang="en-US" dirty="0"/>
              <a:t> </a:t>
            </a:r>
            <a:r>
              <a:rPr lang="en-US" dirty="0" err="1"/>
              <a:t>derer</a:t>
            </a:r>
            <a:r>
              <a:rPr lang="en-US" dirty="0"/>
              <a:t> </a:t>
            </a:r>
            <a:r>
              <a:rPr lang="en-US" dirty="0" err="1"/>
              <a:t>sie</a:t>
            </a:r>
            <a:r>
              <a:rPr lang="en-US" dirty="0"/>
              <a:t> den </a:t>
            </a:r>
            <a:r>
              <a:rPr lang="en-US" dirty="0" err="1"/>
              <a:t>Unterricht</a:t>
            </a:r>
            <a:r>
              <a:rPr lang="en-US" dirty="0"/>
              <a:t> </a:t>
            </a:r>
            <a:r>
              <a:rPr lang="en-US" dirty="0" err="1"/>
              <a:t>Schritt</a:t>
            </a:r>
            <a:r>
              <a:rPr lang="en-US" dirty="0"/>
              <a:t> f</a:t>
            </a:r>
            <a:r>
              <a:rPr lang="de-DE" dirty="0"/>
              <a:t>ür Schritt planen kann. Mithilfe der Leitfragen können didaktisch begründet Entscheidungen während der Vorbereitung des Unterrichts getroffen werden.</a:t>
            </a:r>
            <a:endParaRPr lang="en-IN" dirty="0"/>
          </a:p>
        </p:txBody>
      </p:sp>
    </p:spTree>
    <p:extLst>
      <p:ext uri="{BB962C8B-B14F-4D97-AF65-F5344CB8AC3E}">
        <p14:creationId xmlns:p14="http://schemas.microsoft.com/office/powerpoint/2010/main" val="301570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6E94-4255-4391-96ED-A6F99642E012}"/>
              </a:ext>
            </a:extLst>
          </p:cNvPr>
          <p:cNvSpPr>
            <a:spLocks noGrp="1"/>
          </p:cNvSpPr>
          <p:nvPr>
            <p:ph type="title"/>
          </p:nvPr>
        </p:nvSpPr>
        <p:spPr/>
        <p:txBody>
          <a:bodyPr/>
          <a:lstStyle/>
          <a:p>
            <a:r>
              <a:rPr lang="en-US" dirty="0"/>
              <a:t>Was </a:t>
            </a:r>
            <a:r>
              <a:rPr lang="en-US" dirty="0" err="1"/>
              <a:t>ist</a:t>
            </a:r>
            <a:r>
              <a:rPr lang="en-US" dirty="0"/>
              <a:t> </a:t>
            </a:r>
            <a:r>
              <a:rPr lang="en-US" dirty="0" err="1"/>
              <a:t>didaktischer</a:t>
            </a:r>
            <a:r>
              <a:rPr lang="en-US" dirty="0"/>
              <a:t> </a:t>
            </a:r>
            <a:r>
              <a:rPr lang="en-US" dirty="0" err="1"/>
              <a:t>Unterricht</a:t>
            </a:r>
            <a:r>
              <a:rPr lang="en-US" dirty="0"/>
              <a:t>?</a:t>
            </a:r>
            <a:endParaRPr lang="en-IN" dirty="0"/>
          </a:p>
        </p:txBody>
      </p:sp>
      <p:sp>
        <p:nvSpPr>
          <p:cNvPr id="4" name="Rectangle 1">
            <a:extLst>
              <a:ext uri="{FF2B5EF4-FFF2-40B4-BE49-F238E27FC236}">
                <a16:creationId xmlns:a16="http://schemas.microsoft.com/office/drawing/2014/main" id="{0FAB54FA-A19A-4B23-A146-A618AC5AC0E3}"/>
              </a:ext>
            </a:extLst>
          </p:cNvPr>
          <p:cNvSpPr>
            <a:spLocks noGrp="1" noChangeArrowheads="1"/>
          </p:cNvSpPr>
          <p:nvPr>
            <p:ph idx="1"/>
          </p:nvPr>
        </p:nvSpPr>
        <p:spPr bwMode="auto">
          <a:xfrm>
            <a:off x="180975" y="2356930"/>
            <a:ext cx="10191764" cy="32887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3600" b="0" i="0" u="none" strike="noStrike" cap="none" normalizeH="0" baseline="0" dirty="0">
                <a:ln>
                  <a:noFill/>
                </a:ln>
                <a:solidFill>
                  <a:srgbClr val="202124"/>
                </a:solidFill>
                <a:effectLst/>
                <a:latin typeface="inherit"/>
              </a:rPr>
              <a:t>Didaktischer Unterricht ist eine Unterrichtsmethode, </a:t>
            </a:r>
            <a:br>
              <a:rPr kumimoji="0" lang="de-DE" altLang="en-US" sz="3600" b="0" i="0" u="none" strike="noStrike" cap="none" normalizeH="0" baseline="0" dirty="0">
                <a:ln>
                  <a:noFill/>
                </a:ln>
                <a:solidFill>
                  <a:srgbClr val="202124"/>
                </a:solidFill>
                <a:effectLst/>
                <a:latin typeface="inherit"/>
              </a:rPr>
            </a:br>
            <a:r>
              <a:rPr kumimoji="0" lang="de-DE" altLang="en-US" sz="3600" b="0" i="0" u="none" strike="noStrike" cap="none" normalizeH="0" baseline="0" dirty="0">
                <a:ln>
                  <a:noFill/>
                </a:ln>
                <a:solidFill>
                  <a:srgbClr val="202124"/>
                </a:solidFill>
                <a:effectLst/>
                <a:latin typeface="inherit"/>
              </a:rPr>
              <a:t>die sich darauf konzentriert, </a:t>
            </a:r>
            <a:br>
              <a:rPr kumimoji="0" lang="de-DE" altLang="en-US" sz="3600" b="0" i="0" u="none" strike="noStrike" cap="none" normalizeH="0" baseline="0" dirty="0">
                <a:ln>
                  <a:noFill/>
                </a:ln>
                <a:solidFill>
                  <a:srgbClr val="202124"/>
                </a:solidFill>
                <a:effectLst/>
                <a:latin typeface="inherit"/>
              </a:rPr>
            </a:br>
            <a:r>
              <a:rPr kumimoji="0" lang="de-DE" altLang="en-US" sz="3600" b="0" i="0" u="none" strike="noStrike" cap="none" normalizeH="0" baseline="0" dirty="0">
                <a:ln>
                  <a:noFill/>
                </a:ln>
                <a:solidFill>
                  <a:srgbClr val="202124"/>
                </a:solidFill>
                <a:effectLst/>
                <a:latin typeface="inherit"/>
              </a:rPr>
              <a:t>dass Lehrer Schülern Unterricht erteilen..</a:t>
            </a:r>
            <a:br>
              <a:rPr kumimoji="0" lang="de-DE" altLang="en-US" sz="3600" b="0" i="0" u="none" strike="noStrike" cap="none" normalizeH="0" baseline="0" dirty="0">
                <a:ln>
                  <a:noFill/>
                </a:ln>
                <a:solidFill>
                  <a:srgbClr val="202124"/>
                </a:solidFill>
                <a:effectLst/>
                <a:latin typeface="inherit"/>
              </a:rPr>
            </a:br>
            <a:r>
              <a:rPr kumimoji="0" lang="de-DE" altLang="en-US" sz="3600" b="0" i="0" u="none" strike="noStrike" cap="none" normalizeH="0" baseline="0" dirty="0">
                <a:ln>
                  <a:noFill/>
                </a:ln>
                <a:solidFill>
                  <a:srgbClr val="202124"/>
                </a:solidFill>
                <a:effectLst/>
                <a:latin typeface="inherit"/>
              </a:rPr>
              <a:t> Lehrer können je nach den Bedürfnissen ihrer </a:t>
            </a:r>
            <a:r>
              <a:rPr kumimoji="0" lang="de-DE" altLang="en-US" sz="3600" b="0" i="0" u="none" strike="noStrike" cap="none" normalizeH="0" baseline="0">
                <a:ln>
                  <a:noFill/>
                </a:ln>
                <a:solidFill>
                  <a:srgbClr val="202124"/>
                </a:solidFill>
                <a:effectLst/>
                <a:latin typeface="inherit"/>
              </a:rPr>
              <a:t>Schüler,</a:t>
            </a:r>
            <a:br>
              <a:rPr kumimoji="0" lang="de-DE" altLang="en-US" sz="3600" b="0" i="0" u="none" strike="noStrike" cap="none" normalizeH="0" baseline="0">
                <a:ln>
                  <a:noFill/>
                </a:ln>
                <a:solidFill>
                  <a:srgbClr val="202124"/>
                </a:solidFill>
                <a:effectLst/>
                <a:latin typeface="inherit"/>
              </a:rPr>
            </a:br>
            <a:r>
              <a:rPr kumimoji="0" lang="de-DE" altLang="en-US" sz="3600" b="0" i="0" u="none" strike="noStrike" cap="none" normalizeH="0" baseline="0">
                <a:ln>
                  <a:noFill/>
                </a:ln>
                <a:solidFill>
                  <a:srgbClr val="202124"/>
                </a:solidFill>
                <a:effectLst/>
                <a:latin typeface="inherit"/>
              </a:rPr>
              <a:t> </a:t>
            </a:r>
            <a:r>
              <a:rPr kumimoji="0" lang="de-DE" altLang="en-US" sz="3600" b="0" i="0" u="none" strike="noStrike" cap="none" normalizeH="0" baseline="0" dirty="0">
                <a:ln>
                  <a:noFill/>
                </a:ln>
                <a:solidFill>
                  <a:srgbClr val="202124"/>
                </a:solidFill>
                <a:effectLst/>
                <a:latin typeface="inherit"/>
              </a:rPr>
              <a:t>ihren persönlichen Vorlieben und anderen </a:t>
            </a:r>
            <a:br>
              <a:rPr kumimoji="0" lang="de-DE" altLang="en-US" sz="3600" b="0" i="0" u="none" strike="noStrike" cap="none" normalizeH="0" baseline="0" dirty="0">
                <a:ln>
                  <a:noFill/>
                </a:ln>
                <a:solidFill>
                  <a:srgbClr val="202124"/>
                </a:solidFill>
                <a:effectLst/>
                <a:latin typeface="inherit"/>
              </a:rPr>
            </a:br>
            <a:r>
              <a:rPr kumimoji="0" lang="de-DE" altLang="en-US" sz="3600" b="0" i="0" u="none" strike="noStrike" cap="none" normalizeH="0" baseline="0" dirty="0">
                <a:ln>
                  <a:noFill/>
                </a:ln>
                <a:solidFill>
                  <a:srgbClr val="202124"/>
                </a:solidFill>
                <a:effectLst/>
                <a:latin typeface="inherit"/>
              </a:rPr>
              <a:t>Faktoren unterschiedliche Lehrmethoden anwenden.</a:t>
            </a:r>
            <a:r>
              <a:rPr kumimoji="0" lang="de-DE" altLang="en-US" sz="1800" b="0" i="0" u="none" strike="noStrike" cap="none" normalizeH="0" baseline="0" dirty="0">
                <a:ln>
                  <a:noFill/>
                </a:ln>
                <a:solidFill>
                  <a:schemeClr val="tx1"/>
                </a:solidFill>
                <a:effectLst/>
              </a:rPr>
              <a:t> </a:t>
            </a:r>
            <a:endParaRPr kumimoji="0" lang="de-DE"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22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2224A4-2B4C-8A48-84A1-6AD0C7C26A69}"/>
              </a:ext>
            </a:extLst>
          </p:cNvPr>
          <p:cNvSpPr/>
          <p:nvPr/>
        </p:nvSpPr>
        <p:spPr>
          <a:xfrm>
            <a:off x="1802192" y="814388"/>
            <a:ext cx="9127746" cy="5541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endParaRPr>
          </a:p>
        </p:txBody>
      </p:sp>
      <p:sp>
        <p:nvSpPr>
          <p:cNvPr id="4" name="Footer Placeholder 3">
            <a:extLst>
              <a:ext uri="{FF2B5EF4-FFF2-40B4-BE49-F238E27FC236}">
                <a16:creationId xmlns:a16="http://schemas.microsoft.com/office/drawing/2014/main" id="{560A3B2C-D328-2648-A7DB-EFF63F7E6170}"/>
              </a:ext>
            </a:extLst>
          </p:cNvPr>
          <p:cNvSpPr>
            <a:spLocks noGrp="1"/>
          </p:cNvSpPr>
          <p:nvPr>
            <p:ph type="ftr" sz="quarter" idx="11"/>
          </p:nvPr>
        </p:nvSpPr>
        <p:spPr/>
        <p:txBody>
          <a:bodyPr/>
          <a:lstStyle/>
          <a:p>
            <a:r>
              <a:rPr lang="de-DE" sz="1800" b="1"/>
              <a:t>Goethe-Institut für Thema</a:t>
            </a:r>
          </a:p>
        </p:txBody>
      </p:sp>
      <p:sp>
        <p:nvSpPr>
          <p:cNvPr id="6" name="TextBox 5">
            <a:extLst>
              <a:ext uri="{FF2B5EF4-FFF2-40B4-BE49-F238E27FC236}">
                <a16:creationId xmlns:a16="http://schemas.microsoft.com/office/drawing/2014/main" id="{5707D85D-FEDA-754D-8341-1B40478F38FB}"/>
              </a:ext>
            </a:extLst>
          </p:cNvPr>
          <p:cNvSpPr txBox="1"/>
          <p:nvPr/>
        </p:nvSpPr>
        <p:spPr>
          <a:xfrm>
            <a:off x="3790164" y="280216"/>
            <a:ext cx="6621236" cy="646331"/>
          </a:xfrm>
          <a:prstGeom prst="rect">
            <a:avLst/>
          </a:prstGeom>
          <a:noFill/>
        </p:spPr>
        <p:txBody>
          <a:bodyPr wrap="none" rtlCol="0">
            <a:spAutoFit/>
          </a:bodyPr>
          <a:lstStyle/>
          <a:p>
            <a:r>
              <a:rPr lang="de-DE" sz="3600" b="1" dirty="0"/>
              <a:t>Leitfragen zur Unterrichtsplanung</a:t>
            </a:r>
          </a:p>
        </p:txBody>
      </p:sp>
      <p:sp>
        <p:nvSpPr>
          <p:cNvPr id="12" name="Oval 11">
            <a:extLst>
              <a:ext uri="{FF2B5EF4-FFF2-40B4-BE49-F238E27FC236}">
                <a16:creationId xmlns:a16="http://schemas.microsoft.com/office/drawing/2014/main" id="{55A50A48-F10A-1243-8967-E23C209AFA69}"/>
              </a:ext>
            </a:extLst>
          </p:cNvPr>
          <p:cNvSpPr/>
          <p:nvPr/>
        </p:nvSpPr>
        <p:spPr>
          <a:xfrm flipH="1" flipV="1">
            <a:off x="2488375" y="1419700"/>
            <a:ext cx="522785" cy="51474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21" name="TextBox 20">
            <a:extLst>
              <a:ext uri="{FF2B5EF4-FFF2-40B4-BE49-F238E27FC236}">
                <a16:creationId xmlns:a16="http://schemas.microsoft.com/office/drawing/2014/main" id="{7153FD19-7582-ED49-B52F-247141B4EC18}"/>
              </a:ext>
            </a:extLst>
          </p:cNvPr>
          <p:cNvSpPr txBox="1"/>
          <p:nvPr/>
        </p:nvSpPr>
        <p:spPr>
          <a:xfrm>
            <a:off x="5873251" y="2538245"/>
            <a:ext cx="2130016" cy="523220"/>
          </a:xfrm>
          <a:prstGeom prst="rect">
            <a:avLst/>
          </a:prstGeom>
          <a:noFill/>
        </p:spPr>
        <p:txBody>
          <a:bodyPr wrap="square" rtlCol="0">
            <a:spAutoFit/>
          </a:bodyPr>
          <a:lstStyle/>
          <a:p>
            <a:r>
              <a:rPr lang="de-DE" sz="2800" b="1" dirty="0"/>
              <a:t>Lernziele</a:t>
            </a:r>
          </a:p>
        </p:txBody>
      </p:sp>
      <p:sp>
        <p:nvSpPr>
          <p:cNvPr id="23" name="TextBox 22">
            <a:extLst>
              <a:ext uri="{FF2B5EF4-FFF2-40B4-BE49-F238E27FC236}">
                <a16:creationId xmlns:a16="http://schemas.microsoft.com/office/drawing/2014/main" id="{7443C698-CC70-8043-ADB8-FEFE748CAF0F}"/>
              </a:ext>
            </a:extLst>
          </p:cNvPr>
          <p:cNvSpPr txBox="1"/>
          <p:nvPr/>
        </p:nvSpPr>
        <p:spPr>
          <a:xfrm>
            <a:off x="2898509" y="2951311"/>
            <a:ext cx="2197653" cy="523220"/>
          </a:xfrm>
          <a:prstGeom prst="rect">
            <a:avLst/>
          </a:prstGeom>
          <a:noFill/>
        </p:spPr>
        <p:txBody>
          <a:bodyPr wrap="none" rtlCol="0">
            <a:spAutoFit/>
          </a:bodyPr>
          <a:lstStyle/>
          <a:p>
            <a:r>
              <a:rPr lang="de-DE" sz="2800" b="1" dirty="0"/>
              <a:t>Ausgangslage</a:t>
            </a:r>
          </a:p>
        </p:txBody>
      </p:sp>
      <p:sp>
        <p:nvSpPr>
          <p:cNvPr id="24" name="TextBox 23">
            <a:extLst>
              <a:ext uri="{FF2B5EF4-FFF2-40B4-BE49-F238E27FC236}">
                <a16:creationId xmlns:a16="http://schemas.microsoft.com/office/drawing/2014/main" id="{011E3EA6-1AF6-9F40-AF9E-56ECFD9DBADE}"/>
              </a:ext>
            </a:extLst>
          </p:cNvPr>
          <p:cNvSpPr txBox="1"/>
          <p:nvPr/>
        </p:nvSpPr>
        <p:spPr>
          <a:xfrm>
            <a:off x="3128783" y="1564817"/>
            <a:ext cx="2449581" cy="523220"/>
          </a:xfrm>
          <a:prstGeom prst="rect">
            <a:avLst/>
          </a:prstGeom>
          <a:noFill/>
        </p:spPr>
        <p:txBody>
          <a:bodyPr wrap="none" rtlCol="0">
            <a:spAutoFit/>
          </a:bodyPr>
          <a:lstStyle/>
          <a:p>
            <a:r>
              <a:rPr lang="de-DE" sz="2800" b="1" dirty="0"/>
              <a:t>Lernaktivitäten</a:t>
            </a:r>
          </a:p>
        </p:txBody>
      </p:sp>
      <p:sp>
        <p:nvSpPr>
          <p:cNvPr id="25" name="Oval 24">
            <a:extLst>
              <a:ext uri="{FF2B5EF4-FFF2-40B4-BE49-F238E27FC236}">
                <a16:creationId xmlns:a16="http://schemas.microsoft.com/office/drawing/2014/main" id="{2750C935-A696-CF47-B992-FB575EAF62B2}"/>
              </a:ext>
            </a:extLst>
          </p:cNvPr>
          <p:cNvSpPr/>
          <p:nvPr/>
        </p:nvSpPr>
        <p:spPr>
          <a:xfrm flipH="1" flipV="1">
            <a:off x="5042615" y="944788"/>
            <a:ext cx="522785" cy="514743"/>
          </a:xfrm>
          <a:prstGeom prst="ellipse">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26" name="Oval 25">
            <a:extLst>
              <a:ext uri="{FF2B5EF4-FFF2-40B4-BE49-F238E27FC236}">
                <a16:creationId xmlns:a16="http://schemas.microsoft.com/office/drawing/2014/main" id="{2C4C2A1F-A4C8-4C43-8A02-9B253BCBAC5D}"/>
              </a:ext>
            </a:extLst>
          </p:cNvPr>
          <p:cNvSpPr/>
          <p:nvPr/>
        </p:nvSpPr>
        <p:spPr>
          <a:xfrm flipH="1" flipV="1">
            <a:off x="2317495" y="2871823"/>
            <a:ext cx="522785" cy="51474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27" name="Oval 26">
            <a:extLst>
              <a:ext uri="{FF2B5EF4-FFF2-40B4-BE49-F238E27FC236}">
                <a16:creationId xmlns:a16="http://schemas.microsoft.com/office/drawing/2014/main" id="{BCE00FC9-91F0-F84F-88A0-D9AC62E28EF3}"/>
              </a:ext>
            </a:extLst>
          </p:cNvPr>
          <p:cNvSpPr/>
          <p:nvPr/>
        </p:nvSpPr>
        <p:spPr>
          <a:xfrm flipH="1" flipV="1">
            <a:off x="3045067" y="4007436"/>
            <a:ext cx="522785" cy="5147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28" name="Oval 27">
            <a:extLst>
              <a:ext uri="{FF2B5EF4-FFF2-40B4-BE49-F238E27FC236}">
                <a16:creationId xmlns:a16="http://schemas.microsoft.com/office/drawing/2014/main" id="{FE51344C-5712-264E-B2AC-BE28E721D7C9}"/>
              </a:ext>
            </a:extLst>
          </p:cNvPr>
          <p:cNvSpPr/>
          <p:nvPr/>
        </p:nvSpPr>
        <p:spPr>
          <a:xfrm flipH="1" flipV="1">
            <a:off x="6300417" y="1691574"/>
            <a:ext cx="522785" cy="51474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29" name="Oval 28">
            <a:extLst>
              <a:ext uri="{FF2B5EF4-FFF2-40B4-BE49-F238E27FC236}">
                <a16:creationId xmlns:a16="http://schemas.microsoft.com/office/drawing/2014/main" id="{DC7F2B42-9647-D148-AEAC-6CA99EB5B87A}"/>
              </a:ext>
            </a:extLst>
          </p:cNvPr>
          <p:cNvSpPr/>
          <p:nvPr/>
        </p:nvSpPr>
        <p:spPr>
          <a:xfrm flipH="1" flipV="1">
            <a:off x="6823202" y="3469517"/>
            <a:ext cx="522785" cy="51474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30" name="Oval 29">
            <a:extLst>
              <a:ext uri="{FF2B5EF4-FFF2-40B4-BE49-F238E27FC236}">
                <a16:creationId xmlns:a16="http://schemas.microsoft.com/office/drawing/2014/main" id="{98C5CC4B-5FB3-1B43-B1C0-56EFF5A7DDCD}"/>
              </a:ext>
            </a:extLst>
          </p:cNvPr>
          <p:cNvSpPr/>
          <p:nvPr/>
        </p:nvSpPr>
        <p:spPr>
          <a:xfrm flipH="1" flipV="1">
            <a:off x="5184884" y="2467282"/>
            <a:ext cx="522785" cy="5147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sp>
        <p:nvSpPr>
          <p:cNvPr id="32" name="Oval 31">
            <a:extLst>
              <a:ext uri="{FF2B5EF4-FFF2-40B4-BE49-F238E27FC236}">
                <a16:creationId xmlns:a16="http://schemas.microsoft.com/office/drawing/2014/main" id="{CCDAC4CF-7A9B-0D45-83B0-8836CD8C236A}"/>
              </a:ext>
            </a:extLst>
          </p:cNvPr>
          <p:cNvSpPr/>
          <p:nvPr/>
        </p:nvSpPr>
        <p:spPr>
          <a:xfrm flipH="1" flipV="1">
            <a:off x="7170702" y="4546199"/>
            <a:ext cx="522785" cy="5147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a:p>
        </p:txBody>
      </p:sp>
      <p:pic>
        <p:nvPicPr>
          <p:cNvPr id="35" name="Screen Recording 2021-12-02 at 10.34.06">
            <a:hlinkClick r:id="" action="ppaction://media"/>
            <a:extLst>
              <a:ext uri="{FF2B5EF4-FFF2-40B4-BE49-F238E27FC236}">
                <a16:creationId xmlns:a16="http://schemas.microsoft.com/office/drawing/2014/main" id="{3EB1C823-F451-0E4C-8F59-AA4D498360D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9822" y="3517598"/>
            <a:ext cx="1746225" cy="1658914"/>
          </a:xfrm>
          <a:prstGeom prst="rect">
            <a:avLst/>
          </a:prstGeom>
        </p:spPr>
      </p:pic>
      <p:sp>
        <p:nvSpPr>
          <p:cNvPr id="5" name="TextBox 4">
            <a:extLst>
              <a:ext uri="{FF2B5EF4-FFF2-40B4-BE49-F238E27FC236}">
                <a16:creationId xmlns:a16="http://schemas.microsoft.com/office/drawing/2014/main" id="{A9113CDA-5F63-9942-80FE-94907B2C9301}"/>
              </a:ext>
            </a:extLst>
          </p:cNvPr>
          <p:cNvSpPr txBox="1"/>
          <p:nvPr/>
        </p:nvSpPr>
        <p:spPr>
          <a:xfrm>
            <a:off x="5561573" y="1034203"/>
            <a:ext cx="2441694" cy="523220"/>
          </a:xfrm>
          <a:prstGeom prst="rect">
            <a:avLst/>
          </a:prstGeom>
          <a:noFill/>
        </p:spPr>
        <p:txBody>
          <a:bodyPr wrap="none" rtlCol="0">
            <a:spAutoFit/>
          </a:bodyPr>
          <a:lstStyle/>
          <a:p>
            <a:r>
              <a:rPr lang="de-DE" sz="2800" b="1" dirty="0"/>
              <a:t>Lehraktivitäten</a:t>
            </a:r>
          </a:p>
        </p:txBody>
      </p:sp>
      <p:sp>
        <p:nvSpPr>
          <p:cNvPr id="20" name="TextBox 19">
            <a:extLst>
              <a:ext uri="{FF2B5EF4-FFF2-40B4-BE49-F238E27FC236}">
                <a16:creationId xmlns:a16="http://schemas.microsoft.com/office/drawing/2014/main" id="{E70A1C6A-F900-0243-A4EA-F941A5B37994}"/>
              </a:ext>
            </a:extLst>
          </p:cNvPr>
          <p:cNvSpPr txBox="1"/>
          <p:nvPr/>
        </p:nvSpPr>
        <p:spPr>
          <a:xfrm>
            <a:off x="6922763" y="1749776"/>
            <a:ext cx="3556295" cy="523220"/>
          </a:xfrm>
          <a:prstGeom prst="rect">
            <a:avLst/>
          </a:prstGeom>
          <a:noFill/>
        </p:spPr>
        <p:txBody>
          <a:bodyPr wrap="none" rtlCol="0">
            <a:spAutoFit/>
          </a:bodyPr>
          <a:lstStyle/>
          <a:p>
            <a:r>
              <a:rPr lang="de-DE" sz="2800" b="1" dirty="0"/>
              <a:t>Arbeits-/ Sozialformen</a:t>
            </a:r>
          </a:p>
        </p:txBody>
      </p:sp>
      <p:sp>
        <p:nvSpPr>
          <p:cNvPr id="8" name="TextBox 7">
            <a:extLst>
              <a:ext uri="{FF2B5EF4-FFF2-40B4-BE49-F238E27FC236}">
                <a16:creationId xmlns:a16="http://schemas.microsoft.com/office/drawing/2014/main" id="{F7535189-A837-B940-9557-178C72AEEC00}"/>
              </a:ext>
            </a:extLst>
          </p:cNvPr>
          <p:cNvSpPr txBox="1"/>
          <p:nvPr/>
        </p:nvSpPr>
        <p:spPr>
          <a:xfrm>
            <a:off x="2898509" y="4473453"/>
            <a:ext cx="2551019" cy="523220"/>
          </a:xfrm>
          <a:prstGeom prst="rect">
            <a:avLst/>
          </a:prstGeom>
          <a:noFill/>
        </p:spPr>
        <p:txBody>
          <a:bodyPr wrap="none" rtlCol="0">
            <a:spAutoFit/>
          </a:bodyPr>
          <a:lstStyle/>
          <a:p>
            <a:r>
              <a:rPr lang="de-DE" sz="2800" b="1" dirty="0"/>
              <a:t>Lernmaterialien</a:t>
            </a:r>
          </a:p>
        </p:txBody>
      </p:sp>
      <p:sp>
        <p:nvSpPr>
          <p:cNvPr id="9" name="TextBox 8">
            <a:extLst>
              <a:ext uri="{FF2B5EF4-FFF2-40B4-BE49-F238E27FC236}">
                <a16:creationId xmlns:a16="http://schemas.microsoft.com/office/drawing/2014/main" id="{98D84271-B02A-A240-8963-914D03C0AC99}"/>
              </a:ext>
            </a:extLst>
          </p:cNvPr>
          <p:cNvSpPr txBox="1"/>
          <p:nvPr/>
        </p:nvSpPr>
        <p:spPr>
          <a:xfrm>
            <a:off x="7472727" y="3516738"/>
            <a:ext cx="2380652" cy="523220"/>
          </a:xfrm>
          <a:prstGeom prst="rect">
            <a:avLst/>
          </a:prstGeom>
          <a:noFill/>
        </p:spPr>
        <p:txBody>
          <a:bodyPr wrap="none" rtlCol="0">
            <a:spAutoFit/>
          </a:bodyPr>
          <a:lstStyle/>
          <a:p>
            <a:r>
              <a:rPr lang="de-DE" sz="2800" b="1" dirty="0"/>
              <a:t>Medieneinsatz</a:t>
            </a:r>
          </a:p>
        </p:txBody>
      </p:sp>
      <p:sp>
        <p:nvSpPr>
          <p:cNvPr id="16" name="TextBox 15">
            <a:extLst>
              <a:ext uri="{FF2B5EF4-FFF2-40B4-BE49-F238E27FC236}">
                <a16:creationId xmlns:a16="http://schemas.microsoft.com/office/drawing/2014/main" id="{B5F136AB-1D7D-F64A-9B48-DFE938A86011}"/>
              </a:ext>
            </a:extLst>
          </p:cNvPr>
          <p:cNvSpPr txBox="1"/>
          <p:nvPr/>
        </p:nvSpPr>
        <p:spPr>
          <a:xfrm>
            <a:off x="7632734" y="4658119"/>
            <a:ext cx="1891271" cy="523220"/>
          </a:xfrm>
          <a:prstGeom prst="rect">
            <a:avLst/>
          </a:prstGeom>
          <a:noFill/>
        </p:spPr>
        <p:txBody>
          <a:bodyPr wrap="square" rtlCol="0">
            <a:spAutoFit/>
          </a:bodyPr>
          <a:lstStyle/>
          <a:p>
            <a:r>
              <a:rPr lang="de-DE" sz="2800" b="1" dirty="0"/>
              <a:t>Evaluation</a:t>
            </a:r>
          </a:p>
        </p:txBody>
      </p:sp>
    </p:spTree>
    <p:extLst>
      <p:ext uri="{BB962C8B-B14F-4D97-AF65-F5344CB8AC3E}">
        <p14:creationId xmlns:p14="http://schemas.microsoft.com/office/powerpoint/2010/main" val="38038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5"/>
                </p:tgtEl>
              </p:cMediaNode>
            </p:video>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5"/>
                                        </p:tgtEl>
                                      </p:cBhvr>
                                    </p:cmd>
                                  </p:childTnLst>
                                </p:cTn>
                              </p:par>
                            </p:childTnLst>
                          </p:cTn>
                        </p:par>
                      </p:childTnLst>
                    </p:cTn>
                  </p:par>
                </p:childTnLst>
              </p:cTn>
              <p:nextCondLst>
                <p:cond evt="onClick" delay="0">
                  <p:tgtEl>
                    <p:spTgt spid="3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D2224A4-2B4C-8A48-84A1-6AD0C7C26A69}"/>
              </a:ext>
            </a:extLst>
          </p:cNvPr>
          <p:cNvSpPr/>
          <p:nvPr/>
        </p:nvSpPr>
        <p:spPr>
          <a:xfrm>
            <a:off x="228601" y="814388"/>
            <a:ext cx="11418672" cy="5541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4000" b="1" dirty="0">
              <a:solidFill>
                <a:schemeClr val="bg1"/>
              </a:solidFill>
            </a:endParaRPr>
          </a:p>
        </p:txBody>
      </p:sp>
      <p:sp>
        <p:nvSpPr>
          <p:cNvPr id="4" name="Footer Placeholder 3">
            <a:extLst>
              <a:ext uri="{FF2B5EF4-FFF2-40B4-BE49-F238E27FC236}">
                <a16:creationId xmlns:a16="http://schemas.microsoft.com/office/drawing/2014/main" id="{560A3B2C-D328-2648-A7DB-EFF63F7E6170}"/>
              </a:ext>
            </a:extLst>
          </p:cNvPr>
          <p:cNvSpPr>
            <a:spLocks noGrp="1"/>
          </p:cNvSpPr>
          <p:nvPr>
            <p:ph type="ftr" sz="quarter" idx="11"/>
          </p:nvPr>
        </p:nvSpPr>
        <p:spPr>
          <a:xfrm>
            <a:off x="4005509" y="6356350"/>
            <a:ext cx="4471267" cy="365125"/>
          </a:xfrm>
        </p:spPr>
        <p:txBody>
          <a:bodyPr/>
          <a:lstStyle/>
          <a:p>
            <a:r>
              <a:rPr lang="de-DE" sz="2800" b="1"/>
              <a:t>Goethe-Institut für Thema</a:t>
            </a:r>
          </a:p>
        </p:txBody>
      </p:sp>
      <p:sp>
        <p:nvSpPr>
          <p:cNvPr id="6" name="TextBox 5">
            <a:extLst>
              <a:ext uri="{FF2B5EF4-FFF2-40B4-BE49-F238E27FC236}">
                <a16:creationId xmlns:a16="http://schemas.microsoft.com/office/drawing/2014/main" id="{5707D85D-FEDA-754D-8341-1B40478F38FB}"/>
              </a:ext>
            </a:extLst>
          </p:cNvPr>
          <p:cNvSpPr txBox="1"/>
          <p:nvPr/>
        </p:nvSpPr>
        <p:spPr>
          <a:xfrm>
            <a:off x="1534026" y="107335"/>
            <a:ext cx="10080612" cy="830997"/>
          </a:xfrm>
          <a:prstGeom prst="rect">
            <a:avLst/>
          </a:prstGeom>
          <a:noFill/>
        </p:spPr>
        <p:txBody>
          <a:bodyPr wrap="square" rtlCol="0">
            <a:spAutoFit/>
          </a:bodyPr>
          <a:lstStyle/>
          <a:p>
            <a:r>
              <a:rPr lang="de-DE" sz="4800" b="1" dirty="0"/>
              <a:t>Leitfragen zur Unterrichtsplanung</a:t>
            </a:r>
          </a:p>
        </p:txBody>
      </p:sp>
      <p:sp>
        <p:nvSpPr>
          <p:cNvPr id="21" name="TextBox 20">
            <a:extLst>
              <a:ext uri="{FF2B5EF4-FFF2-40B4-BE49-F238E27FC236}">
                <a16:creationId xmlns:a16="http://schemas.microsoft.com/office/drawing/2014/main" id="{7153FD19-7582-ED49-B52F-247141B4EC18}"/>
              </a:ext>
            </a:extLst>
          </p:cNvPr>
          <p:cNvSpPr txBox="1"/>
          <p:nvPr/>
        </p:nvSpPr>
        <p:spPr>
          <a:xfrm>
            <a:off x="4259792" y="3650470"/>
            <a:ext cx="2314540" cy="707886"/>
          </a:xfrm>
          <a:prstGeom prst="rect">
            <a:avLst/>
          </a:prstGeom>
          <a:noFill/>
        </p:spPr>
        <p:txBody>
          <a:bodyPr wrap="square" rtlCol="0">
            <a:spAutoFit/>
          </a:bodyPr>
          <a:lstStyle/>
          <a:p>
            <a:r>
              <a:rPr lang="de-DE" sz="4000" b="1" dirty="0"/>
              <a:t>Lernziele</a:t>
            </a:r>
          </a:p>
        </p:txBody>
      </p:sp>
      <p:sp>
        <p:nvSpPr>
          <p:cNvPr id="23" name="TextBox 22">
            <a:extLst>
              <a:ext uri="{FF2B5EF4-FFF2-40B4-BE49-F238E27FC236}">
                <a16:creationId xmlns:a16="http://schemas.microsoft.com/office/drawing/2014/main" id="{7443C698-CC70-8043-ADB8-FEFE748CAF0F}"/>
              </a:ext>
            </a:extLst>
          </p:cNvPr>
          <p:cNvSpPr txBox="1"/>
          <p:nvPr/>
        </p:nvSpPr>
        <p:spPr>
          <a:xfrm>
            <a:off x="795374" y="3080792"/>
            <a:ext cx="3621741" cy="707886"/>
          </a:xfrm>
          <a:prstGeom prst="rect">
            <a:avLst/>
          </a:prstGeom>
          <a:noFill/>
        </p:spPr>
        <p:txBody>
          <a:bodyPr wrap="square" rtlCol="0">
            <a:spAutoFit/>
          </a:bodyPr>
          <a:lstStyle/>
          <a:p>
            <a:r>
              <a:rPr lang="de-DE" sz="4000" b="1" dirty="0"/>
              <a:t>Ausgangslage</a:t>
            </a:r>
          </a:p>
        </p:txBody>
      </p:sp>
      <p:sp>
        <p:nvSpPr>
          <p:cNvPr id="24" name="TextBox 23">
            <a:extLst>
              <a:ext uri="{FF2B5EF4-FFF2-40B4-BE49-F238E27FC236}">
                <a16:creationId xmlns:a16="http://schemas.microsoft.com/office/drawing/2014/main" id="{011E3EA6-1AF6-9F40-AF9E-56ECFD9DBADE}"/>
              </a:ext>
            </a:extLst>
          </p:cNvPr>
          <p:cNvSpPr txBox="1"/>
          <p:nvPr/>
        </p:nvSpPr>
        <p:spPr>
          <a:xfrm>
            <a:off x="795375" y="1564817"/>
            <a:ext cx="5317560" cy="707886"/>
          </a:xfrm>
          <a:prstGeom prst="rect">
            <a:avLst/>
          </a:prstGeom>
          <a:noFill/>
        </p:spPr>
        <p:txBody>
          <a:bodyPr wrap="square" rtlCol="0">
            <a:spAutoFit/>
          </a:bodyPr>
          <a:lstStyle/>
          <a:p>
            <a:r>
              <a:rPr lang="de-DE" sz="4000" b="1" dirty="0"/>
              <a:t>Lernaktivitäten</a:t>
            </a:r>
          </a:p>
        </p:txBody>
      </p:sp>
      <p:sp>
        <p:nvSpPr>
          <p:cNvPr id="5" name="TextBox 4">
            <a:extLst>
              <a:ext uri="{FF2B5EF4-FFF2-40B4-BE49-F238E27FC236}">
                <a16:creationId xmlns:a16="http://schemas.microsoft.com/office/drawing/2014/main" id="{A9113CDA-5F63-9942-80FE-94907B2C9301}"/>
              </a:ext>
            </a:extLst>
          </p:cNvPr>
          <p:cNvSpPr txBox="1"/>
          <p:nvPr/>
        </p:nvSpPr>
        <p:spPr>
          <a:xfrm>
            <a:off x="5539396" y="1034203"/>
            <a:ext cx="4876895" cy="707886"/>
          </a:xfrm>
          <a:prstGeom prst="rect">
            <a:avLst/>
          </a:prstGeom>
          <a:noFill/>
        </p:spPr>
        <p:txBody>
          <a:bodyPr wrap="square" rtlCol="0">
            <a:spAutoFit/>
          </a:bodyPr>
          <a:lstStyle/>
          <a:p>
            <a:r>
              <a:rPr lang="de-DE" sz="4000" b="1" dirty="0"/>
              <a:t>Lehraktivitäten</a:t>
            </a:r>
          </a:p>
        </p:txBody>
      </p:sp>
      <p:sp>
        <p:nvSpPr>
          <p:cNvPr id="20" name="TextBox 19">
            <a:extLst>
              <a:ext uri="{FF2B5EF4-FFF2-40B4-BE49-F238E27FC236}">
                <a16:creationId xmlns:a16="http://schemas.microsoft.com/office/drawing/2014/main" id="{E70A1C6A-F900-0243-A4EA-F941A5B37994}"/>
              </a:ext>
            </a:extLst>
          </p:cNvPr>
          <p:cNvSpPr txBox="1"/>
          <p:nvPr/>
        </p:nvSpPr>
        <p:spPr>
          <a:xfrm>
            <a:off x="6112935" y="2459654"/>
            <a:ext cx="5577294" cy="707886"/>
          </a:xfrm>
          <a:prstGeom prst="rect">
            <a:avLst/>
          </a:prstGeom>
          <a:noFill/>
        </p:spPr>
        <p:txBody>
          <a:bodyPr wrap="square" rtlCol="0">
            <a:spAutoFit/>
          </a:bodyPr>
          <a:lstStyle/>
          <a:p>
            <a:r>
              <a:rPr lang="de-DE" sz="4000" b="1" dirty="0"/>
              <a:t>Arbeits-/ Sozialformen</a:t>
            </a:r>
          </a:p>
        </p:txBody>
      </p:sp>
      <p:sp>
        <p:nvSpPr>
          <p:cNvPr id="8" name="TextBox 7">
            <a:extLst>
              <a:ext uri="{FF2B5EF4-FFF2-40B4-BE49-F238E27FC236}">
                <a16:creationId xmlns:a16="http://schemas.microsoft.com/office/drawing/2014/main" id="{F7535189-A837-B940-9557-178C72AEEC00}"/>
              </a:ext>
            </a:extLst>
          </p:cNvPr>
          <p:cNvSpPr txBox="1"/>
          <p:nvPr/>
        </p:nvSpPr>
        <p:spPr>
          <a:xfrm>
            <a:off x="795374" y="5048592"/>
            <a:ext cx="4779735" cy="707886"/>
          </a:xfrm>
          <a:prstGeom prst="rect">
            <a:avLst/>
          </a:prstGeom>
          <a:noFill/>
        </p:spPr>
        <p:txBody>
          <a:bodyPr wrap="square" rtlCol="0">
            <a:spAutoFit/>
          </a:bodyPr>
          <a:lstStyle/>
          <a:p>
            <a:r>
              <a:rPr lang="de-DE" sz="4000" b="1" dirty="0"/>
              <a:t>Lernmaterialien</a:t>
            </a:r>
          </a:p>
        </p:txBody>
      </p:sp>
      <p:sp>
        <p:nvSpPr>
          <p:cNvPr id="9" name="TextBox 8">
            <a:extLst>
              <a:ext uri="{FF2B5EF4-FFF2-40B4-BE49-F238E27FC236}">
                <a16:creationId xmlns:a16="http://schemas.microsoft.com/office/drawing/2014/main" id="{98D84271-B02A-A240-8963-914D03C0AC99}"/>
              </a:ext>
            </a:extLst>
          </p:cNvPr>
          <p:cNvSpPr txBox="1"/>
          <p:nvPr/>
        </p:nvSpPr>
        <p:spPr>
          <a:xfrm>
            <a:off x="7654040" y="3784498"/>
            <a:ext cx="3621741" cy="707886"/>
          </a:xfrm>
          <a:prstGeom prst="rect">
            <a:avLst/>
          </a:prstGeom>
          <a:noFill/>
        </p:spPr>
        <p:txBody>
          <a:bodyPr wrap="square" rtlCol="0">
            <a:spAutoFit/>
          </a:bodyPr>
          <a:lstStyle/>
          <a:p>
            <a:r>
              <a:rPr lang="de-DE" sz="4000" b="1" dirty="0"/>
              <a:t>Medieneinsatz</a:t>
            </a:r>
          </a:p>
        </p:txBody>
      </p:sp>
      <p:sp>
        <p:nvSpPr>
          <p:cNvPr id="16" name="TextBox 15">
            <a:extLst>
              <a:ext uri="{FF2B5EF4-FFF2-40B4-BE49-F238E27FC236}">
                <a16:creationId xmlns:a16="http://schemas.microsoft.com/office/drawing/2014/main" id="{B5F136AB-1D7D-F64A-9B48-DFE938A86011}"/>
              </a:ext>
            </a:extLst>
          </p:cNvPr>
          <p:cNvSpPr txBox="1"/>
          <p:nvPr/>
        </p:nvSpPr>
        <p:spPr>
          <a:xfrm>
            <a:off x="6789283" y="5152678"/>
            <a:ext cx="3258460" cy="707886"/>
          </a:xfrm>
          <a:prstGeom prst="rect">
            <a:avLst/>
          </a:prstGeom>
          <a:noFill/>
        </p:spPr>
        <p:txBody>
          <a:bodyPr wrap="square" rtlCol="0">
            <a:spAutoFit/>
          </a:bodyPr>
          <a:lstStyle/>
          <a:p>
            <a:r>
              <a:rPr lang="de-DE" sz="4000" b="1" dirty="0"/>
              <a:t>Evaluation</a:t>
            </a:r>
          </a:p>
        </p:txBody>
      </p:sp>
    </p:spTree>
    <p:extLst>
      <p:ext uri="{BB962C8B-B14F-4D97-AF65-F5344CB8AC3E}">
        <p14:creationId xmlns:p14="http://schemas.microsoft.com/office/powerpoint/2010/main" val="124120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987</Words>
  <Application>Microsoft Office PowerPoint</Application>
  <PresentationFormat>Widescreen</PresentationFormat>
  <Paragraphs>108</Paragraphs>
  <Slides>26</Slides>
  <Notes>1</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inherit</vt:lpstr>
      <vt:lpstr>Times New Roman</vt:lpstr>
      <vt:lpstr>Office Theme</vt:lpstr>
      <vt:lpstr>PowerPoint Presentation</vt:lpstr>
      <vt:lpstr>  unterrichtsplanung    Rashmi Suri </vt:lpstr>
      <vt:lpstr>Agenda  ●Leitfragen der Unterrichtsplanung  ● Phasen im fremdsprachlichen Unterricht        </vt:lpstr>
      <vt:lpstr>Lernziele  lernziele  ●Sie kennen relevante  Leitfragen der  Unterrichtsplanung.  ● Sie kennen die Phasen des Unterrichts und ihre Ziele.         </vt:lpstr>
      <vt:lpstr>PowerPoint Presentation</vt:lpstr>
      <vt:lpstr>Modell Didaktische Analyse</vt:lpstr>
      <vt:lpstr>Was ist didaktischer Unterricht?</vt:lpstr>
      <vt:lpstr>PowerPoint Presentation</vt:lpstr>
      <vt:lpstr>PowerPoint Presentation</vt:lpstr>
      <vt:lpstr>PowerPoint Presentation</vt:lpstr>
      <vt:lpstr>Leitfragen</vt:lpstr>
      <vt:lpstr>Lernziele</vt:lpstr>
      <vt:lpstr>Ausgangslage</vt:lpstr>
      <vt:lpstr>Lernaktivitäten</vt:lpstr>
      <vt:lpstr>Lehraktivitäten</vt:lpstr>
      <vt:lpstr> Arbeits- oder Sozialform </vt:lpstr>
      <vt:lpstr>Materialien </vt:lpstr>
      <vt:lpstr>Medien</vt:lpstr>
      <vt:lpstr>Evaluation </vt:lpstr>
      <vt:lpstr>unterrichtsphasen</vt:lpstr>
      <vt:lpstr>Drei grundlegende Unterrichtsphasen</vt:lpstr>
      <vt:lpstr>PowerPoint Presentation</vt:lpstr>
      <vt:lpstr>PowerPoint Presentation</vt:lpstr>
      <vt:lpstr>PowerPoint Presentation</vt:lpstr>
      <vt:lpstr>PowerPoint Presentation</vt:lpstr>
      <vt:lpstr>Welche Übungen und Aufgaben gehören zu welcher Unterrichtsphase`?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Avita</dc:creator>
  <cp:lastModifiedBy>Avita</cp:lastModifiedBy>
  <cp:revision>31</cp:revision>
  <cp:lastPrinted>2022-07-07T15:07:09Z</cp:lastPrinted>
  <dcterms:created xsi:type="dcterms:W3CDTF">2022-07-06T08:51:13Z</dcterms:created>
  <dcterms:modified xsi:type="dcterms:W3CDTF">2022-07-08T01:30:31Z</dcterms:modified>
</cp:coreProperties>
</file>