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04" r:id="rId6"/>
    <p:sldId id="3032" r:id="rId7"/>
    <p:sldId id="3023" r:id="rId8"/>
    <p:sldId id="3005" r:id="rId9"/>
    <p:sldId id="3006" r:id="rId10"/>
    <p:sldId id="3033" r:id="rId11"/>
    <p:sldId id="3012" r:id="rId12"/>
    <p:sldId id="3034" r:id="rId13"/>
    <p:sldId id="3013" r:id="rId14"/>
    <p:sldId id="3035" r:id="rId15"/>
    <p:sldId id="3036" r:id="rId16"/>
    <p:sldId id="3009" r:id="rId17"/>
    <p:sldId id="3007" r:id="rId18"/>
    <p:sldId id="3008" r:id="rId19"/>
    <p:sldId id="3010" r:id="rId20"/>
    <p:sldId id="3080" r:id="rId21"/>
    <p:sldId id="3090" r:id="rId22"/>
    <p:sldId id="3091" r:id="rId23"/>
    <p:sldId id="30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48"/>
    <a:srgbClr val="002248"/>
    <a:srgbClr val="52C152"/>
    <a:srgbClr val="FFCA36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94"/>
  </p:normalViewPr>
  <p:slideViewPr>
    <p:cSldViewPr snapToGrid="0">
      <p:cViewPr varScale="1">
        <p:scale>
          <a:sx n="84" d="100"/>
          <a:sy n="84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70BEB-94C3-4B2C-915E-AEB2BCDBF2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7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https://www.youtube.com/watch?v=eM3Any3U8KM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4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8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70BEB-94C3-4B2C-915E-AEB2BCDBF2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8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03.06.2024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16685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91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9" r:id="rId6"/>
    <p:sldLayoutId id="214748383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K1q9Ntcr5g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profs.com/quiz-school/story.php?title=french-sports-qui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M3Any3U8K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M3Any3U8KM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/>
                <a:cs typeface="Arial"/>
              </a:rPr>
              <a:t>Secondary</a:t>
            </a:r>
            <a:endParaRPr lang="en-US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Arial"/>
                <a:cs typeface="Arial"/>
              </a:rPr>
              <a:t>Culture Days – </a:t>
            </a:r>
            <a:r>
              <a:rPr lang="en-GB" sz="4000" dirty="0" err="1">
                <a:latin typeface="Arial"/>
                <a:cs typeface="Arial"/>
              </a:rPr>
              <a:t>Français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C8CDDD-BBFB-1978-872F-66769EA9ABFE}"/>
              </a:ext>
            </a:extLst>
          </p:cNvPr>
          <p:cNvSpPr txBox="1">
            <a:spLocks/>
          </p:cNvSpPr>
          <p:nvPr/>
        </p:nvSpPr>
        <p:spPr>
          <a:xfrm>
            <a:off x="2511972" y="2429277"/>
            <a:ext cx="9144000" cy="733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3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4000" dirty="0">
                <a:latin typeface="Arial"/>
                <a:cs typeface="Arial"/>
              </a:rPr>
              <a:t>Le sport sous </a:t>
            </a:r>
            <a:r>
              <a:rPr lang="en-GB" sz="4000" dirty="0" err="1">
                <a:latin typeface="Arial"/>
                <a:cs typeface="Arial"/>
              </a:rPr>
              <a:t>toutes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ses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formes</a:t>
            </a:r>
            <a:endParaRPr lang="en-GB" sz="4000" dirty="0">
              <a:latin typeface="Arial"/>
              <a:cs typeface="Arial"/>
            </a:endParaRPr>
          </a:p>
          <a:p>
            <a:pPr algn="l"/>
            <a:r>
              <a:rPr lang="en-GB" sz="4000" dirty="0" err="1">
                <a:latin typeface="Arial"/>
                <a:cs typeface="Arial"/>
              </a:rPr>
              <a:t>Leçon</a:t>
            </a:r>
            <a:r>
              <a:rPr lang="en-GB" sz="4000" dirty="0">
                <a:latin typeface="Arial"/>
                <a:cs typeface="Arial"/>
              </a:rPr>
              <a:t>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195"/>
            <a:ext cx="11661648" cy="1325563"/>
          </a:xfrm>
        </p:spPr>
        <p:txBody>
          <a:bodyPr>
            <a:normAutofit/>
          </a:bodyPr>
          <a:lstStyle/>
          <a:p>
            <a:r>
              <a:rPr lang="en-GB" sz="4000" dirty="0"/>
              <a:t>Les disciplines </a:t>
            </a:r>
            <a:r>
              <a:rPr lang="en-GB" sz="4000" dirty="0" err="1"/>
              <a:t>olympiques</a:t>
            </a:r>
            <a:endParaRPr lang="fr-FR" sz="4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770598-DC61-49D0-881E-4DD535181C08}"/>
              </a:ext>
            </a:extLst>
          </p:cNvPr>
          <p:cNvSpPr/>
          <p:nvPr/>
        </p:nvSpPr>
        <p:spPr>
          <a:xfrm>
            <a:off x="1237534" y="593367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basket</a:t>
            </a:r>
            <a:endParaRPr lang="fr-FR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6D647-932C-7E76-EE56-FBA165846517}"/>
              </a:ext>
            </a:extLst>
          </p:cNvPr>
          <p:cNvSpPr/>
          <p:nvPr/>
        </p:nvSpPr>
        <p:spPr>
          <a:xfrm>
            <a:off x="1237534" y="524178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ski</a:t>
            </a:r>
            <a:endParaRPr lang="fr-FR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C1A413-8CC8-BCCD-06B2-890F163A68FE}"/>
              </a:ext>
            </a:extLst>
          </p:cNvPr>
          <p:cNvSpPr/>
          <p:nvPr/>
        </p:nvSpPr>
        <p:spPr>
          <a:xfrm>
            <a:off x="1237534" y="454989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ping-pong </a:t>
            </a:r>
            <a:endParaRPr lang="fr-FR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5EFA8A-A324-4CAC-7920-BF2655FEB2ED}"/>
              </a:ext>
            </a:extLst>
          </p:cNvPr>
          <p:cNvSpPr/>
          <p:nvPr/>
        </p:nvSpPr>
        <p:spPr>
          <a:xfrm>
            <a:off x="1237534" y="385800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foot</a:t>
            </a:r>
            <a:endParaRPr lang="fr-FR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9684AF-76B7-D672-2BCD-3DF3445B0C00}"/>
              </a:ext>
            </a:extLst>
          </p:cNvPr>
          <p:cNvSpPr/>
          <p:nvPr/>
        </p:nvSpPr>
        <p:spPr>
          <a:xfrm>
            <a:off x="1237534" y="316611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natation</a:t>
            </a:r>
            <a:endParaRPr lang="fr-FR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FC0FFF-4FA5-0E33-D28A-7C5E9A7045A9}"/>
              </a:ext>
            </a:extLst>
          </p:cNvPr>
          <p:cNvSpPr/>
          <p:nvPr/>
        </p:nvSpPr>
        <p:spPr>
          <a:xfrm>
            <a:off x="838200" y="318010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4198-B1CF-1C63-8DB6-EE742446F5E6}"/>
              </a:ext>
            </a:extLst>
          </p:cNvPr>
          <p:cNvSpPr/>
          <p:nvPr/>
        </p:nvSpPr>
        <p:spPr>
          <a:xfrm>
            <a:off x="838200" y="387199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BEC2C3-176E-34C6-E4F4-537CDE33C7E2}"/>
              </a:ext>
            </a:extLst>
          </p:cNvPr>
          <p:cNvSpPr/>
          <p:nvPr/>
        </p:nvSpPr>
        <p:spPr>
          <a:xfrm>
            <a:off x="838200" y="456388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6F1510-6143-B96D-62B1-83C967E559AB}"/>
              </a:ext>
            </a:extLst>
          </p:cNvPr>
          <p:cNvSpPr/>
          <p:nvPr/>
        </p:nvSpPr>
        <p:spPr>
          <a:xfrm>
            <a:off x="838200" y="525577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AC5AA3-75BF-F394-F4B5-59E58002D9E5}"/>
              </a:ext>
            </a:extLst>
          </p:cNvPr>
          <p:cNvSpPr/>
          <p:nvPr/>
        </p:nvSpPr>
        <p:spPr>
          <a:xfrm>
            <a:off x="838200" y="594766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D527B8-A433-802A-68AD-2927CD7BD6A0}"/>
              </a:ext>
            </a:extLst>
          </p:cNvPr>
          <p:cNvSpPr/>
          <p:nvPr/>
        </p:nvSpPr>
        <p:spPr>
          <a:xfrm>
            <a:off x="4672630" y="593110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volley</a:t>
            </a:r>
            <a:endParaRPr lang="fr-FR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FFCB31-8F99-6C45-13EA-EF8D46D419A9}"/>
              </a:ext>
            </a:extLst>
          </p:cNvPr>
          <p:cNvSpPr/>
          <p:nvPr/>
        </p:nvSpPr>
        <p:spPr>
          <a:xfrm>
            <a:off x="4672630" y="523921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</a:t>
            </a:r>
            <a:r>
              <a:rPr lang="en-GB" sz="2800" dirty="0" err="1"/>
              <a:t>gymnastique</a:t>
            </a:r>
            <a:endParaRPr lang="fr-FR" sz="28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9B09D4-3747-C323-F8A6-E8690431C8E5}"/>
              </a:ext>
            </a:extLst>
          </p:cNvPr>
          <p:cNvSpPr/>
          <p:nvPr/>
        </p:nvSpPr>
        <p:spPr>
          <a:xfrm>
            <a:off x="4672630" y="454732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</a:t>
            </a:r>
            <a:r>
              <a:rPr lang="en-GB" sz="2800" dirty="0" err="1"/>
              <a:t>cyclisme</a:t>
            </a:r>
            <a:r>
              <a:rPr lang="en-GB" sz="2800" dirty="0"/>
              <a:t> </a:t>
            </a:r>
            <a:endParaRPr lang="fr-FR" sz="28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5148695-E782-4D06-5883-701A7A7E8397}"/>
              </a:ext>
            </a:extLst>
          </p:cNvPr>
          <p:cNvSpPr/>
          <p:nvPr/>
        </p:nvSpPr>
        <p:spPr>
          <a:xfrm>
            <a:off x="4672630" y="3841432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netball</a:t>
            </a:r>
            <a:endParaRPr lang="fr-FR" sz="28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DE3BD9-DF58-79DA-8D5B-2AEF6C21693E}"/>
              </a:ext>
            </a:extLst>
          </p:cNvPr>
          <p:cNvSpPr/>
          <p:nvPr/>
        </p:nvSpPr>
        <p:spPr>
          <a:xfrm>
            <a:off x="4672630" y="316354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course</a:t>
            </a:r>
            <a:endParaRPr lang="fr-FR" sz="2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7DD7D3-AF0D-FDCC-87A5-62D46CBF025A}"/>
              </a:ext>
            </a:extLst>
          </p:cNvPr>
          <p:cNvSpPr/>
          <p:nvPr/>
        </p:nvSpPr>
        <p:spPr>
          <a:xfrm>
            <a:off x="4273296" y="317754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0E18D6-88EC-9611-40D5-5527A27C6BC2}"/>
              </a:ext>
            </a:extLst>
          </p:cNvPr>
          <p:cNvSpPr/>
          <p:nvPr/>
        </p:nvSpPr>
        <p:spPr>
          <a:xfrm>
            <a:off x="4273296" y="386943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D0826B1-8F54-85E8-D28A-0AE16D6E0F84}"/>
              </a:ext>
            </a:extLst>
          </p:cNvPr>
          <p:cNvSpPr/>
          <p:nvPr/>
        </p:nvSpPr>
        <p:spPr>
          <a:xfrm>
            <a:off x="4273296" y="456132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E6E98B-1322-BDAE-2A25-DFCF4C097F3F}"/>
              </a:ext>
            </a:extLst>
          </p:cNvPr>
          <p:cNvSpPr/>
          <p:nvPr/>
        </p:nvSpPr>
        <p:spPr>
          <a:xfrm>
            <a:off x="4273296" y="525321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1437EA-A875-3ED6-A8D1-37383B3E9BAB}"/>
              </a:ext>
            </a:extLst>
          </p:cNvPr>
          <p:cNvSpPr/>
          <p:nvPr/>
        </p:nvSpPr>
        <p:spPr>
          <a:xfrm>
            <a:off x="4273296" y="594510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A420D8F-75AF-03CC-5B14-72DED6DE4033}"/>
              </a:ext>
            </a:extLst>
          </p:cNvPr>
          <p:cNvSpPr/>
          <p:nvPr/>
        </p:nvSpPr>
        <p:spPr>
          <a:xfrm>
            <a:off x="8107726" y="5959099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</a:t>
            </a:r>
            <a:r>
              <a:rPr lang="en-GB" sz="2800" dirty="0" err="1"/>
              <a:t>tir</a:t>
            </a:r>
            <a:r>
              <a:rPr lang="en-GB" sz="2800" dirty="0"/>
              <a:t> à </a:t>
            </a:r>
            <a:r>
              <a:rPr lang="en-GB" sz="2800" dirty="0" err="1"/>
              <a:t>l’arc</a:t>
            </a:r>
            <a:endParaRPr lang="fr-FR" sz="28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643441F-36E2-B0E9-1233-779161759A21}"/>
              </a:ext>
            </a:extLst>
          </p:cNvPr>
          <p:cNvSpPr/>
          <p:nvPr/>
        </p:nvSpPr>
        <p:spPr>
          <a:xfrm>
            <a:off x="8107726" y="525321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hockey</a:t>
            </a:r>
            <a:endParaRPr lang="fr-FR" sz="28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C17CF9-FBDC-E0F7-C0CE-A4BA54F2933A}"/>
              </a:ext>
            </a:extLst>
          </p:cNvPr>
          <p:cNvSpPr/>
          <p:nvPr/>
        </p:nvSpPr>
        <p:spPr>
          <a:xfrm>
            <a:off x="8107726" y="456132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</a:t>
            </a:r>
            <a:r>
              <a:rPr lang="en-GB" sz="2800" dirty="0" err="1"/>
              <a:t>boxe</a:t>
            </a:r>
            <a:r>
              <a:rPr lang="en-GB" sz="2800" dirty="0"/>
              <a:t> </a:t>
            </a:r>
            <a:endParaRPr lang="fr-FR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51B4A4-CD4C-FACF-F8DB-9197027FEB20}"/>
              </a:ext>
            </a:extLst>
          </p:cNvPr>
          <p:cNvSpPr/>
          <p:nvPr/>
        </p:nvSpPr>
        <p:spPr>
          <a:xfrm>
            <a:off x="8107726" y="386943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cricket</a:t>
            </a:r>
            <a:endParaRPr lang="fr-FR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D2FF735-4C58-95EC-71D1-08F51D9B5E79}"/>
              </a:ext>
            </a:extLst>
          </p:cNvPr>
          <p:cNvSpPr/>
          <p:nvPr/>
        </p:nvSpPr>
        <p:spPr>
          <a:xfrm>
            <a:off x="8107726" y="317754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</a:t>
            </a:r>
            <a:r>
              <a:rPr lang="en-GB" sz="2800" dirty="0" err="1"/>
              <a:t>L’escrime</a:t>
            </a:r>
            <a:endParaRPr lang="fr-FR" sz="28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5A706A-FFAF-0799-31E7-6E2795EFB10B}"/>
              </a:ext>
            </a:extLst>
          </p:cNvPr>
          <p:cNvSpPr/>
          <p:nvPr/>
        </p:nvSpPr>
        <p:spPr>
          <a:xfrm>
            <a:off x="7708392" y="319153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D1B120-3554-B45C-088E-C0FCD7310180}"/>
              </a:ext>
            </a:extLst>
          </p:cNvPr>
          <p:cNvSpPr/>
          <p:nvPr/>
        </p:nvSpPr>
        <p:spPr>
          <a:xfrm>
            <a:off x="7708392" y="388342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979CA55-AD71-0EE8-04DD-600022BB3454}"/>
              </a:ext>
            </a:extLst>
          </p:cNvPr>
          <p:cNvSpPr/>
          <p:nvPr/>
        </p:nvSpPr>
        <p:spPr>
          <a:xfrm>
            <a:off x="7708392" y="457531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D91659-A7BE-6C53-B02F-D30603B8DD25}"/>
              </a:ext>
            </a:extLst>
          </p:cNvPr>
          <p:cNvSpPr/>
          <p:nvPr/>
        </p:nvSpPr>
        <p:spPr>
          <a:xfrm>
            <a:off x="7708392" y="526720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2FF593-69C8-AAA5-7C5C-057C101E4394}"/>
              </a:ext>
            </a:extLst>
          </p:cNvPr>
          <p:cNvSpPr/>
          <p:nvPr/>
        </p:nvSpPr>
        <p:spPr>
          <a:xfrm>
            <a:off x="7708392" y="595909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36E721-6536-D54B-2B90-F7ADF052CCC0}"/>
              </a:ext>
            </a:extLst>
          </p:cNvPr>
          <p:cNvSpPr txBox="1"/>
          <p:nvPr/>
        </p:nvSpPr>
        <p:spPr>
          <a:xfrm>
            <a:off x="838246" y="2394988"/>
            <a:ext cx="101162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Regarde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deuxième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Coche     les sports que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vois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42" descr="Checkbox Ticked outline">
            <a:extLst>
              <a:ext uri="{FF2B5EF4-FFF2-40B4-BE49-F238E27FC236}">
                <a16:creationId xmlns:a16="http://schemas.microsoft.com/office/drawing/2014/main" id="{C9217612-4ABF-54AE-207D-43D1C869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422" y="2333835"/>
            <a:ext cx="583970" cy="5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195"/>
            <a:ext cx="11661648" cy="1325563"/>
          </a:xfrm>
        </p:spPr>
        <p:txBody>
          <a:bodyPr>
            <a:normAutofit/>
          </a:bodyPr>
          <a:lstStyle/>
          <a:p>
            <a:r>
              <a:rPr lang="en-GB" sz="4000" dirty="0"/>
              <a:t>Les disciplines </a:t>
            </a:r>
            <a:r>
              <a:rPr lang="en-GB" sz="4000" dirty="0" err="1"/>
              <a:t>olympiques</a:t>
            </a:r>
            <a:endParaRPr lang="fr-FR" sz="4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770598-DC61-49D0-881E-4DD535181C08}"/>
              </a:ext>
            </a:extLst>
          </p:cNvPr>
          <p:cNvSpPr/>
          <p:nvPr/>
        </p:nvSpPr>
        <p:spPr>
          <a:xfrm>
            <a:off x="1237534" y="593367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basket</a:t>
            </a:r>
            <a:endParaRPr lang="fr-FR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6D647-932C-7E76-EE56-FBA165846517}"/>
              </a:ext>
            </a:extLst>
          </p:cNvPr>
          <p:cNvSpPr/>
          <p:nvPr/>
        </p:nvSpPr>
        <p:spPr>
          <a:xfrm>
            <a:off x="1237534" y="524178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ski</a:t>
            </a:r>
            <a:endParaRPr lang="fr-FR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C1A413-8CC8-BCCD-06B2-890F163A68FE}"/>
              </a:ext>
            </a:extLst>
          </p:cNvPr>
          <p:cNvSpPr/>
          <p:nvPr/>
        </p:nvSpPr>
        <p:spPr>
          <a:xfrm>
            <a:off x="1237534" y="454989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ping-pong </a:t>
            </a:r>
            <a:endParaRPr lang="fr-FR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5EFA8A-A324-4CAC-7920-BF2655FEB2ED}"/>
              </a:ext>
            </a:extLst>
          </p:cNvPr>
          <p:cNvSpPr/>
          <p:nvPr/>
        </p:nvSpPr>
        <p:spPr>
          <a:xfrm>
            <a:off x="1237534" y="385800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foot</a:t>
            </a:r>
            <a:endParaRPr lang="fr-FR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9684AF-76B7-D672-2BCD-3DF3445B0C00}"/>
              </a:ext>
            </a:extLst>
          </p:cNvPr>
          <p:cNvSpPr/>
          <p:nvPr/>
        </p:nvSpPr>
        <p:spPr>
          <a:xfrm>
            <a:off x="1237534" y="316611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natation</a:t>
            </a:r>
            <a:endParaRPr lang="fr-FR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FC0FFF-4FA5-0E33-D28A-7C5E9A7045A9}"/>
              </a:ext>
            </a:extLst>
          </p:cNvPr>
          <p:cNvSpPr/>
          <p:nvPr/>
        </p:nvSpPr>
        <p:spPr>
          <a:xfrm>
            <a:off x="838200" y="318010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4198-B1CF-1C63-8DB6-EE742446F5E6}"/>
              </a:ext>
            </a:extLst>
          </p:cNvPr>
          <p:cNvSpPr/>
          <p:nvPr/>
        </p:nvSpPr>
        <p:spPr>
          <a:xfrm>
            <a:off x="838200" y="387199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BEC2C3-176E-34C6-E4F4-537CDE33C7E2}"/>
              </a:ext>
            </a:extLst>
          </p:cNvPr>
          <p:cNvSpPr/>
          <p:nvPr/>
        </p:nvSpPr>
        <p:spPr>
          <a:xfrm>
            <a:off x="838200" y="456388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6F1510-6143-B96D-62B1-83C967E559AB}"/>
              </a:ext>
            </a:extLst>
          </p:cNvPr>
          <p:cNvSpPr/>
          <p:nvPr/>
        </p:nvSpPr>
        <p:spPr>
          <a:xfrm>
            <a:off x="838200" y="525577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AC5AA3-75BF-F394-F4B5-59E58002D9E5}"/>
              </a:ext>
            </a:extLst>
          </p:cNvPr>
          <p:cNvSpPr/>
          <p:nvPr/>
        </p:nvSpPr>
        <p:spPr>
          <a:xfrm>
            <a:off x="838200" y="594766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D527B8-A433-802A-68AD-2927CD7BD6A0}"/>
              </a:ext>
            </a:extLst>
          </p:cNvPr>
          <p:cNvSpPr/>
          <p:nvPr/>
        </p:nvSpPr>
        <p:spPr>
          <a:xfrm>
            <a:off x="4672630" y="593110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volley</a:t>
            </a:r>
            <a:endParaRPr lang="fr-FR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FFCB31-8F99-6C45-13EA-EF8D46D419A9}"/>
              </a:ext>
            </a:extLst>
          </p:cNvPr>
          <p:cNvSpPr/>
          <p:nvPr/>
        </p:nvSpPr>
        <p:spPr>
          <a:xfrm>
            <a:off x="4672630" y="523921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</a:t>
            </a:r>
            <a:r>
              <a:rPr lang="en-GB" sz="2800" dirty="0" err="1"/>
              <a:t>gymnastique</a:t>
            </a:r>
            <a:endParaRPr lang="fr-FR" sz="28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9B09D4-3747-C323-F8A6-E8690431C8E5}"/>
              </a:ext>
            </a:extLst>
          </p:cNvPr>
          <p:cNvSpPr/>
          <p:nvPr/>
        </p:nvSpPr>
        <p:spPr>
          <a:xfrm>
            <a:off x="4672630" y="454732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</a:t>
            </a:r>
            <a:r>
              <a:rPr lang="en-GB" sz="2800" dirty="0" err="1"/>
              <a:t>cyclisme</a:t>
            </a:r>
            <a:r>
              <a:rPr lang="en-GB" sz="2800" dirty="0"/>
              <a:t> </a:t>
            </a:r>
            <a:endParaRPr lang="fr-FR" sz="28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5148695-E782-4D06-5883-701A7A7E8397}"/>
              </a:ext>
            </a:extLst>
          </p:cNvPr>
          <p:cNvSpPr/>
          <p:nvPr/>
        </p:nvSpPr>
        <p:spPr>
          <a:xfrm>
            <a:off x="4672630" y="3841432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netball</a:t>
            </a:r>
            <a:endParaRPr lang="fr-FR" sz="28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DE3BD9-DF58-79DA-8D5B-2AEF6C21693E}"/>
              </a:ext>
            </a:extLst>
          </p:cNvPr>
          <p:cNvSpPr/>
          <p:nvPr/>
        </p:nvSpPr>
        <p:spPr>
          <a:xfrm>
            <a:off x="4672630" y="3163541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course</a:t>
            </a:r>
            <a:endParaRPr lang="fr-FR" sz="2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7DD7D3-AF0D-FDCC-87A5-62D46CBF025A}"/>
              </a:ext>
            </a:extLst>
          </p:cNvPr>
          <p:cNvSpPr/>
          <p:nvPr/>
        </p:nvSpPr>
        <p:spPr>
          <a:xfrm>
            <a:off x="4273296" y="317754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0E18D6-88EC-9611-40D5-5527A27C6BC2}"/>
              </a:ext>
            </a:extLst>
          </p:cNvPr>
          <p:cNvSpPr/>
          <p:nvPr/>
        </p:nvSpPr>
        <p:spPr>
          <a:xfrm>
            <a:off x="4273296" y="386943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D0826B1-8F54-85E8-D28A-0AE16D6E0F84}"/>
              </a:ext>
            </a:extLst>
          </p:cNvPr>
          <p:cNvSpPr/>
          <p:nvPr/>
        </p:nvSpPr>
        <p:spPr>
          <a:xfrm>
            <a:off x="4273296" y="456132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E6E98B-1322-BDAE-2A25-DFCF4C097F3F}"/>
              </a:ext>
            </a:extLst>
          </p:cNvPr>
          <p:cNvSpPr/>
          <p:nvPr/>
        </p:nvSpPr>
        <p:spPr>
          <a:xfrm>
            <a:off x="4273296" y="525321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1437EA-A875-3ED6-A8D1-37383B3E9BAB}"/>
              </a:ext>
            </a:extLst>
          </p:cNvPr>
          <p:cNvSpPr/>
          <p:nvPr/>
        </p:nvSpPr>
        <p:spPr>
          <a:xfrm>
            <a:off x="4273296" y="5945100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A420D8F-75AF-03CC-5B14-72DED6DE4033}"/>
              </a:ext>
            </a:extLst>
          </p:cNvPr>
          <p:cNvSpPr/>
          <p:nvPr/>
        </p:nvSpPr>
        <p:spPr>
          <a:xfrm>
            <a:off x="8107726" y="5959099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</a:t>
            </a:r>
            <a:r>
              <a:rPr lang="en-GB" sz="2800" dirty="0" err="1"/>
              <a:t>tir</a:t>
            </a:r>
            <a:r>
              <a:rPr lang="en-GB" sz="2800" dirty="0"/>
              <a:t> à </a:t>
            </a:r>
            <a:r>
              <a:rPr lang="en-GB" sz="2800" dirty="0" err="1"/>
              <a:t>l’arc</a:t>
            </a:r>
            <a:endParaRPr lang="fr-FR" sz="28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643441F-36E2-B0E9-1233-779161759A21}"/>
              </a:ext>
            </a:extLst>
          </p:cNvPr>
          <p:cNvSpPr/>
          <p:nvPr/>
        </p:nvSpPr>
        <p:spPr>
          <a:xfrm>
            <a:off x="8107726" y="525321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hockey</a:t>
            </a:r>
            <a:endParaRPr lang="fr-FR" sz="28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C17CF9-FBDC-E0F7-C0CE-A4BA54F2933A}"/>
              </a:ext>
            </a:extLst>
          </p:cNvPr>
          <p:cNvSpPr/>
          <p:nvPr/>
        </p:nvSpPr>
        <p:spPr>
          <a:xfrm>
            <a:off x="8107726" y="456132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La </a:t>
            </a:r>
            <a:r>
              <a:rPr lang="en-GB" sz="2800" dirty="0" err="1"/>
              <a:t>boxe</a:t>
            </a:r>
            <a:r>
              <a:rPr lang="en-GB" sz="2800" dirty="0"/>
              <a:t> </a:t>
            </a:r>
            <a:endParaRPr lang="fr-FR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51B4A4-CD4C-FACF-F8DB-9197027FEB20}"/>
              </a:ext>
            </a:extLst>
          </p:cNvPr>
          <p:cNvSpPr/>
          <p:nvPr/>
        </p:nvSpPr>
        <p:spPr>
          <a:xfrm>
            <a:off x="8107726" y="386943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Le cricket</a:t>
            </a:r>
            <a:endParaRPr lang="fr-FR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D2FF735-4C58-95EC-71D1-08F51D9B5E79}"/>
              </a:ext>
            </a:extLst>
          </p:cNvPr>
          <p:cNvSpPr/>
          <p:nvPr/>
        </p:nvSpPr>
        <p:spPr>
          <a:xfrm>
            <a:off x="8107726" y="3177540"/>
            <a:ext cx="2715768" cy="525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GB" sz="2800" dirty="0"/>
              <a:t> </a:t>
            </a:r>
            <a:r>
              <a:rPr lang="en-GB" sz="2800" dirty="0" err="1"/>
              <a:t>L’escrime</a:t>
            </a:r>
            <a:endParaRPr lang="fr-FR" sz="28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5A706A-FFAF-0799-31E7-6E2795EFB10B}"/>
              </a:ext>
            </a:extLst>
          </p:cNvPr>
          <p:cNvSpPr/>
          <p:nvPr/>
        </p:nvSpPr>
        <p:spPr>
          <a:xfrm>
            <a:off x="7708392" y="319153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D1B120-3554-B45C-088E-C0FCD7310180}"/>
              </a:ext>
            </a:extLst>
          </p:cNvPr>
          <p:cNvSpPr/>
          <p:nvPr/>
        </p:nvSpPr>
        <p:spPr>
          <a:xfrm>
            <a:off x="7708392" y="388342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979CA55-AD71-0EE8-04DD-600022BB3454}"/>
              </a:ext>
            </a:extLst>
          </p:cNvPr>
          <p:cNvSpPr/>
          <p:nvPr/>
        </p:nvSpPr>
        <p:spPr>
          <a:xfrm>
            <a:off x="7708392" y="457531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D91659-A7BE-6C53-B02F-D30603B8DD25}"/>
              </a:ext>
            </a:extLst>
          </p:cNvPr>
          <p:cNvSpPr/>
          <p:nvPr/>
        </p:nvSpPr>
        <p:spPr>
          <a:xfrm>
            <a:off x="7708392" y="526720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2FF593-69C8-AAA5-7C5C-057C101E4394}"/>
              </a:ext>
            </a:extLst>
          </p:cNvPr>
          <p:cNvSpPr/>
          <p:nvPr/>
        </p:nvSpPr>
        <p:spPr>
          <a:xfrm>
            <a:off x="7708392" y="5959099"/>
            <a:ext cx="525780" cy="5257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36E721-6536-D54B-2B90-F7ADF052CCC0}"/>
              </a:ext>
            </a:extLst>
          </p:cNvPr>
          <p:cNvSpPr txBox="1"/>
          <p:nvPr/>
        </p:nvSpPr>
        <p:spPr>
          <a:xfrm>
            <a:off x="838246" y="2394988"/>
            <a:ext cx="101162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Regarde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deuxième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Coche     les sports que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vois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42" descr="Checkbox Ticked outline">
            <a:extLst>
              <a:ext uri="{FF2B5EF4-FFF2-40B4-BE49-F238E27FC236}">
                <a16:creationId xmlns:a16="http://schemas.microsoft.com/office/drawing/2014/main" id="{C9217612-4ABF-54AE-207D-43D1C869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422" y="2333835"/>
            <a:ext cx="583970" cy="583970"/>
          </a:xfrm>
          <a:prstGeom prst="rect">
            <a:avLst/>
          </a:prstGeom>
        </p:spPr>
      </p:pic>
      <p:pic>
        <p:nvPicPr>
          <p:cNvPr id="3" name="Graphic 2" descr="Tick with solid fill">
            <a:extLst>
              <a:ext uri="{FF2B5EF4-FFF2-40B4-BE49-F238E27FC236}">
                <a16:creationId xmlns:a16="http://schemas.microsoft.com/office/drawing/2014/main" id="{4EFC6960-D90E-A4F4-EB59-CD74B029A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965" y="3082701"/>
            <a:ext cx="687459" cy="687459"/>
          </a:xfrm>
          <a:prstGeom prst="rect">
            <a:avLst/>
          </a:prstGeom>
        </p:spPr>
      </p:pic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139D7D7D-057F-A0E5-C5F5-0C3E66C4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965" y="4492264"/>
            <a:ext cx="687459" cy="687459"/>
          </a:xfrm>
          <a:prstGeom prst="rect">
            <a:avLst/>
          </a:prstGeom>
        </p:spPr>
      </p:pic>
      <p:pic>
        <p:nvPicPr>
          <p:cNvPr id="11" name="Graphic 10" descr="Tick with solid fill">
            <a:extLst>
              <a:ext uri="{FF2B5EF4-FFF2-40B4-BE49-F238E27FC236}">
                <a16:creationId xmlns:a16="http://schemas.microsoft.com/office/drawing/2014/main" id="{3CEC5AEA-3449-7B4B-C615-7FEB6BB18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909" y="5878259"/>
            <a:ext cx="687459" cy="687459"/>
          </a:xfrm>
          <a:prstGeom prst="rect">
            <a:avLst/>
          </a:prstGeom>
        </p:spPr>
      </p:pic>
      <p:pic>
        <p:nvPicPr>
          <p:cNvPr id="12" name="Graphic 11" descr="Tick with solid fill">
            <a:extLst>
              <a:ext uri="{FF2B5EF4-FFF2-40B4-BE49-F238E27FC236}">
                <a16:creationId xmlns:a16="http://schemas.microsoft.com/office/drawing/2014/main" id="{C4CA754C-FD8B-E2A5-9B66-08C5A9104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456" y="3105915"/>
            <a:ext cx="687459" cy="687459"/>
          </a:xfrm>
          <a:prstGeom prst="rect">
            <a:avLst/>
          </a:prstGeom>
        </p:spPr>
      </p:pic>
      <p:pic>
        <p:nvPicPr>
          <p:cNvPr id="13" name="Graphic 12" descr="Tick with solid fill">
            <a:extLst>
              <a:ext uri="{FF2B5EF4-FFF2-40B4-BE49-F238E27FC236}">
                <a16:creationId xmlns:a16="http://schemas.microsoft.com/office/drawing/2014/main" id="{226F665F-88BF-2F3C-DAF7-A5F7AE04C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455" y="4443268"/>
            <a:ext cx="687459" cy="687459"/>
          </a:xfrm>
          <a:prstGeom prst="rect">
            <a:avLst/>
          </a:prstGeom>
        </p:spPr>
      </p:pic>
      <p:pic>
        <p:nvPicPr>
          <p:cNvPr id="14" name="Graphic 13" descr="Tick with solid fill">
            <a:extLst>
              <a:ext uri="{FF2B5EF4-FFF2-40B4-BE49-F238E27FC236}">
                <a16:creationId xmlns:a16="http://schemas.microsoft.com/office/drawing/2014/main" id="{D76A5F77-2424-A710-2640-9465AA319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455" y="5850261"/>
            <a:ext cx="687459" cy="687459"/>
          </a:xfrm>
          <a:prstGeom prst="rect">
            <a:avLst/>
          </a:prstGeom>
        </p:spPr>
      </p:pic>
      <p:pic>
        <p:nvPicPr>
          <p:cNvPr id="15" name="Graphic 14" descr="Tick with solid fill">
            <a:extLst>
              <a:ext uri="{FF2B5EF4-FFF2-40B4-BE49-F238E27FC236}">
                <a16:creationId xmlns:a16="http://schemas.microsoft.com/office/drawing/2014/main" id="{42D4A487-98A1-B047-505B-B410EF26A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5953" y="3137406"/>
            <a:ext cx="687459" cy="687459"/>
          </a:xfrm>
          <a:prstGeom prst="rect">
            <a:avLst/>
          </a:prstGeom>
        </p:spPr>
      </p:pic>
      <p:pic>
        <p:nvPicPr>
          <p:cNvPr id="44" name="Graphic 43" descr="Tick with solid fill">
            <a:extLst>
              <a:ext uri="{FF2B5EF4-FFF2-40B4-BE49-F238E27FC236}">
                <a16:creationId xmlns:a16="http://schemas.microsoft.com/office/drawing/2014/main" id="{0675BB2B-1519-5305-95BD-BE4AB79E6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0601" y="4526493"/>
            <a:ext cx="687459" cy="687459"/>
          </a:xfrm>
          <a:prstGeom prst="rect">
            <a:avLst/>
          </a:prstGeom>
        </p:spPr>
      </p:pic>
      <p:pic>
        <p:nvPicPr>
          <p:cNvPr id="45" name="Graphic 44" descr="Tick with solid fill">
            <a:extLst>
              <a:ext uri="{FF2B5EF4-FFF2-40B4-BE49-F238E27FC236}">
                <a16:creationId xmlns:a16="http://schemas.microsoft.com/office/drawing/2014/main" id="{3AEC389C-39B9-F503-2EA5-7613A501A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5952" y="5827418"/>
            <a:ext cx="687459" cy="6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5B19BB-D07A-BA7D-C34A-70B3314B6A44}"/>
              </a:ext>
            </a:extLst>
          </p:cNvPr>
          <p:cNvSpPr txBox="1"/>
          <p:nvPr/>
        </p:nvSpPr>
        <p:spPr>
          <a:xfrm>
            <a:off x="923544" y="1490473"/>
            <a:ext cx="62819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À deux,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discutez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préféré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CE87F-660C-8FD6-F45F-451BB2F90EFA}"/>
              </a:ext>
            </a:extLst>
          </p:cNvPr>
          <p:cNvSpPr txBox="1"/>
          <p:nvPr/>
        </p:nvSpPr>
        <p:spPr>
          <a:xfrm>
            <a:off x="579121" y="2777329"/>
            <a:ext cx="39502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Mon sport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préféré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4BDD-BDA3-18F1-9E46-02C230C22BBA}"/>
              </a:ext>
            </a:extLst>
          </p:cNvPr>
          <p:cNvSpPr txBox="1"/>
          <p:nvPr/>
        </p:nvSpPr>
        <p:spPr>
          <a:xfrm>
            <a:off x="4747260" y="2777329"/>
            <a:ext cx="26974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parce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340F6-CC12-D6E7-4F58-545A3875D498}"/>
              </a:ext>
            </a:extLst>
          </p:cNvPr>
          <p:cNvSpPr txBox="1"/>
          <p:nvPr/>
        </p:nvSpPr>
        <p:spPr>
          <a:xfrm>
            <a:off x="7909560" y="1706357"/>
            <a:ext cx="309981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amusant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collaboratif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passionnant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addictif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compétitif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stratégique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EA45D-1E6B-4756-23B8-C9BF4F421ED4}"/>
              </a:ext>
            </a:extLst>
          </p:cNvPr>
          <p:cNvSpPr txBox="1"/>
          <p:nvPr/>
        </p:nvSpPr>
        <p:spPr>
          <a:xfrm>
            <a:off x="1028700" y="3763739"/>
            <a:ext cx="65288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Mon sport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préféré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boxe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parce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technique et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compétitif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toi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34055-12B4-DD05-BFAF-B67631EFA0E4}"/>
              </a:ext>
            </a:extLst>
          </p:cNvPr>
          <p:cNvSpPr txBox="1"/>
          <p:nvPr/>
        </p:nvSpPr>
        <p:spPr>
          <a:xfrm>
            <a:off x="1008888" y="5466094"/>
            <a:ext cx="65288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/>
              <a:t>Défi</a:t>
            </a:r>
            <a:r>
              <a:rPr lang="en-GB" sz="2400" b="1" dirty="0"/>
              <a:t> : </a:t>
            </a:r>
            <a:r>
              <a:rPr lang="en-GB" sz="2400" dirty="0"/>
              <a:t>Par </a:t>
            </a:r>
            <a:r>
              <a:rPr lang="en-GB" sz="2400" dirty="0" err="1"/>
              <a:t>contre</a:t>
            </a:r>
            <a:r>
              <a:rPr lang="en-GB" sz="2400" dirty="0"/>
              <a:t>, je </a:t>
            </a:r>
            <a:r>
              <a:rPr lang="en-GB" sz="2400" dirty="0" err="1"/>
              <a:t>n’aime</a:t>
            </a:r>
            <a:r>
              <a:rPr lang="en-GB" sz="2400" dirty="0"/>
              <a:t> pas du tout… car </a:t>
            </a:r>
            <a:r>
              <a:rPr lang="en-GB" sz="2400" dirty="0" err="1"/>
              <a:t>c’est</a:t>
            </a:r>
            <a:r>
              <a:rPr lang="en-GB" sz="2400" dirty="0"/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5107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9863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Utiliser des </a:t>
            </a:r>
            <a:r>
              <a:rPr lang="en-GB" sz="4000" dirty="0" err="1"/>
              <a:t>symboles</a:t>
            </a:r>
            <a:endParaRPr lang="fr-FR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5C5E5-E78B-E10F-3D53-4CA826B3FCAF}"/>
              </a:ext>
            </a:extLst>
          </p:cNvPr>
          <p:cNvSpPr txBox="1"/>
          <p:nvPr/>
        </p:nvSpPr>
        <p:spPr>
          <a:xfrm>
            <a:off x="484632" y="2753134"/>
            <a:ext cx="4261104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Allons enfants de la patrie,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 jour de gloire est arrivé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Contre nous de la tyrannie,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L’étendard sanglant est levé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L’étendard sanglant est levé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Entendez-vous dans nos campagnes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Mugir ces féroces soldats ?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 viennent jusque dans nos bras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Egorger nos fils et nos compagnes !</a:t>
            </a:r>
            <a:endParaRPr lang="fr-FR" b="0" i="0" dirty="0">
              <a:solidFill>
                <a:schemeClr val="accent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Aux armes citoyens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Formez vos bataillons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Marchons, marchons,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Qu’un sang impur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Abreuve nos sillons!</a:t>
            </a:r>
            <a:endParaRPr lang="fr-FR" b="0" i="0" dirty="0">
              <a:solidFill>
                <a:schemeClr val="accent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65437-54B3-EBFE-0644-737A0A05EB85}"/>
              </a:ext>
            </a:extLst>
          </p:cNvPr>
          <p:cNvSpPr txBox="1"/>
          <p:nvPr/>
        </p:nvSpPr>
        <p:spPr>
          <a:xfrm>
            <a:off x="484632" y="1841367"/>
            <a:ext cx="115214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Dans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l’hymne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‘La Marseillaise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’, est adapté pour les jeux olympiques. Voici la version originale avec les paroles 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nline Media 7" title="La Marseillaise, French National Anthem (Fr/En)">
            <a:hlinkClick r:id="" action="ppaction://media"/>
            <a:extLst>
              <a:ext uri="{FF2B5EF4-FFF2-40B4-BE49-F238E27FC236}">
                <a16:creationId xmlns:a16="http://schemas.microsoft.com/office/drawing/2014/main" id="{60EC1DD5-F82E-758E-0DCB-26AC74941A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86272" y="2828961"/>
            <a:ext cx="5013960" cy="37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85815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Adapter un </a:t>
            </a:r>
            <a:r>
              <a:rPr lang="en-GB" sz="4000" dirty="0" err="1"/>
              <a:t>thème</a:t>
            </a:r>
            <a:r>
              <a:rPr lang="en-GB" sz="4000" dirty="0"/>
              <a:t> célèbre</a:t>
            </a:r>
            <a:endParaRPr lang="fr-F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1EE87-220E-D42D-0DCC-4F515AA356B0}"/>
              </a:ext>
            </a:extLst>
          </p:cNvPr>
          <p:cNvSpPr txBox="1"/>
          <p:nvPr/>
        </p:nvSpPr>
        <p:spPr>
          <a:xfrm>
            <a:off x="662940" y="2718012"/>
            <a:ext cx="4750307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Allons enfants de la patrie,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jour de gloire est arrivé !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Contre nous de la tyrannie,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L’étendard sanglant est levé !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L’étendard sanglant est levé !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Entendez-vous dans nos campagnes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Mugir ces féroces soldats ?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viennent jusque dans nos bras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Egorger nos fils et nos compagnes !</a:t>
            </a:r>
            <a:endParaRPr lang="fr-FR" b="0" i="0" dirty="0"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Aux armes citoyens !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Formez vos bataillons !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Marchons, marchons,	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Qu’un sang impur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Abreuve nos sillons !</a:t>
            </a:r>
            <a:endParaRPr lang="fr-FR" b="0" i="0" dirty="0"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B6F1C-5A48-33EE-3998-4821CAFFEC1D}"/>
              </a:ext>
            </a:extLst>
          </p:cNvPr>
          <p:cNvSpPr txBox="1"/>
          <p:nvPr/>
        </p:nvSpPr>
        <p:spPr>
          <a:xfrm>
            <a:off x="6249924" y="2718012"/>
            <a:ext cx="503377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Allons </a:t>
            </a:r>
            <a:r>
              <a:rPr lang="fr-FR" b="1" dirty="0">
                <a:solidFill>
                  <a:schemeClr val="accent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athlètes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la patrie,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 jour de gloire est arrivé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Contre nous 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l’élite sportive</a:t>
            </a: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réunie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L’étendard </a:t>
            </a:r>
            <a:r>
              <a:rPr lang="fr-FR" b="1" dirty="0">
                <a:solidFill>
                  <a:schemeClr val="accent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tricolore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est levé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L’étendard </a:t>
            </a:r>
            <a:r>
              <a:rPr lang="fr-FR" b="1" dirty="0">
                <a:solidFill>
                  <a:schemeClr val="accent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tricolore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est levé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Entendez-vous dans </a:t>
            </a:r>
            <a:r>
              <a:rPr lang="fr-FR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b="1" dirty="0">
                <a:solidFill>
                  <a:schemeClr val="accent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écrans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Monter ces intenses émotions ?</a:t>
            </a:r>
            <a:b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 viennent jusque </a:t>
            </a:r>
            <a:r>
              <a:rPr lang="fr-FR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 vos 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Emouvoir</a:t>
            </a:r>
            <a:r>
              <a:rPr lang="fr-FR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fils et </a:t>
            </a:r>
            <a:r>
              <a:rPr lang="fr-FR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compagnes !</a:t>
            </a:r>
            <a:endParaRPr lang="fr-FR" b="0" i="0" dirty="0">
              <a:solidFill>
                <a:schemeClr val="accent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fr-FR" b="1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jeux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citoyens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Formez vos 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supporters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accent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Chantons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chantons</a:t>
            </a:r>
            <a: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  <a:br>
              <a:rPr lang="fr-FR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l’histoire qui s’écrit</a:t>
            </a:r>
          </a:p>
          <a:p>
            <a:pPr algn="l"/>
            <a:r>
              <a:rPr lang="fr-FR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 nos mémoires à l’unisson </a:t>
            </a:r>
            <a:endParaRPr lang="fr-FR" b="1" i="1" dirty="0"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04E84-9C3A-3A9B-CA7D-B935B7CA35F4}"/>
              </a:ext>
            </a:extLst>
          </p:cNvPr>
          <p:cNvSpPr txBox="1"/>
          <p:nvPr/>
        </p:nvSpPr>
        <p:spPr>
          <a:xfrm>
            <a:off x="672084" y="1860548"/>
            <a:ext cx="110550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Regarde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complète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la version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adaptée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avec les expressions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suivantes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Tricolore x2 ; supporters ; vos écrans ; émouvoir ; athlètes ; chantons x2 ; l’élite sportive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29535-FE97-6507-B96E-17FEC72D56A3}"/>
              </a:ext>
            </a:extLst>
          </p:cNvPr>
          <p:cNvSpPr txBox="1"/>
          <p:nvPr/>
        </p:nvSpPr>
        <p:spPr>
          <a:xfrm>
            <a:off x="4011930" y="2786001"/>
            <a:ext cx="130759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Originale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C0A14-19B6-D571-960D-D83C93F20BC0}"/>
              </a:ext>
            </a:extLst>
          </p:cNvPr>
          <p:cNvSpPr txBox="1"/>
          <p:nvPr/>
        </p:nvSpPr>
        <p:spPr>
          <a:xfrm>
            <a:off x="9881616" y="2786001"/>
            <a:ext cx="130759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Adaptée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0B192-272A-D0AD-C019-9BE083A309F2}"/>
              </a:ext>
            </a:extLst>
          </p:cNvPr>
          <p:cNvSpPr txBox="1"/>
          <p:nvPr/>
        </p:nvSpPr>
        <p:spPr>
          <a:xfrm>
            <a:off x="7077455" y="2786001"/>
            <a:ext cx="978409" cy="2498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9CE41-1EA9-30EF-2683-B0EF58CC8854}"/>
              </a:ext>
            </a:extLst>
          </p:cNvPr>
          <p:cNvSpPr txBox="1"/>
          <p:nvPr/>
        </p:nvSpPr>
        <p:spPr>
          <a:xfrm>
            <a:off x="7696199" y="3304096"/>
            <a:ext cx="1594105" cy="316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1155BD-5EE4-52BD-9536-789B0D80AB3C}"/>
              </a:ext>
            </a:extLst>
          </p:cNvPr>
          <p:cNvSpPr txBox="1"/>
          <p:nvPr/>
        </p:nvSpPr>
        <p:spPr>
          <a:xfrm>
            <a:off x="7566659" y="3621024"/>
            <a:ext cx="891541" cy="201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B0160-BDD9-9F6F-A785-344742D2B1EE}"/>
              </a:ext>
            </a:extLst>
          </p:cNvPr>
          <p:cNvSpPr txBox="1"/>
          <p:nvPr/>
        </p:nvSpPr>
        <p:spPr>
          <a:xfrm>
            <a:off x="7566658" y="3889312"/>
            <a:ext cx="891541" cy="201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10607-A869-FB3A-4066-8E12778F4576}"/>
              </a:ext>
            </a:extLst>
          </p:cNvPr>
          <p:cNvSpPr txBox="1"/>
          <p:nvPr/>
        </p:nvSpPr>
        <p:spPr>
          <a:xfrm>
            <a:off x="9063227" y="4157404"/>
            <a:ext cx="891541" cy="201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DD4FFC-DA2C-5DC1-AB0A-6D97059D8229}"/>
              </a:ext>
            </a:extLst>
          </p:cNvPr>
          <p:cNvSpPr txBox="1"/>
          <p:nvPr/>
        </p:nvSpPr>
        <p:spPr>
          <a:xfrm>
            <a:off x="6347459" y="4962144"/>
            <a:ext cx="1086613" cy="2498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04CA9-EB9F-C9B4-7214-23B625EB27EE}"/>
              </a:ext>
            </a:extLst>
          </p:cNvPr>
          <p:cNvSpPr txBox="1"/>
          <p:nvPr/>
        </p:nvSpPr>
        <p:spPr>
          <a:xfrm>
            <a:off x="6840472" y="5279940"/>
            <a:ext cx="473966" cy="2498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8569A2-2C51-CCF1-8C2B-E355EC7E8393}"/>
              </a:ext>
            </a:extLst>
          </p:cNvPr>
          <p:cNvSpPr txBox="1"/>
          <p:nvPr/>
        </p:nvSpPr>
        <p:spPr>
          <a:xfrm>
            <a:off x="7615428" y="5529747"/>
            <a:ext cx="1235964" cy="2498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5858F7-14CA-8490-CE07-2A1709540A5A}"/>
              </a:ext>
            </a:extLst>
          </p:cNvPr>
          <p:cNvSpPr txBox="1"/>
          <p:nvPr/>
        </p:nvSpPr>
        <p:spPr>
          <a:xfrm>
            <a:off x="6305548" y="5801792"/>
            <a:ext cx="1128524" cy="2498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631D12-6AA5-1129-458D-C9603121352C}"/>
              </a:ext>
            </a:extLst>
          </p:cNvPr>
          <p:cNvSpPr txBox="1"/>
          <p:nvPr/>
        </p:nvSpPr>
        <p:spPr>
          <a:xfrm>
            <a:off x="7448166" y="5809431"/>
            <a:ext cx="1128524" cy="2498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3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ouple of silhouettes of people with colorful lines&#10;&#10;Description automatically generated">
            <a:extLst>
              <a:ext uri="{FF2B5EF4-FFF2-40B4-BE49-F238E27FC236}">
                <a16:creationId xmlns:a16="http://schemas.microsoft.com/office/drawing/2014/main" id="{2F11A3C0-F743-C0C4-8905-7950BCE61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5" y="2384882"/>
            <a:ext cx="4770971" cy="254203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31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Engager son audience</a:t>
            </a:r>
            <a:endParaRPr lang="fr-F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6798B-8DB1-B514-1F6A-F76C422310B4}"/>
              </a:ext>
            </a:extLst>
          </p:cNvPr>
          <p:cNvSpPr txBox="1"/>
          <p:nvPr/>
        </p:nvSpPr>
        <p:spPr>
          <a:xfrm>
            <a:off x="348455" y="2710031"/>
            <a:ext cx="697992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-Parle-Partage 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adapter et utiliser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l’hymne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française pour le spot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publicitaire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Est-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efficace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pas 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Connaissez-vous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créer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l’engagement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5E415-C812-17B4-BD72-7555DABB704A}"/>
              </a:ext>
            </a:extLst>
          </p:cNvPr>
          <p:cNvSpPr txBox="1"/>
          <p:nvPr/>
        </p:nvSpPr>
        <p:spPr>
          <a:xfrm>
            <a:off x="348454" y="5208893"/>
            <a:ext cx="697991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i="1" dirty="0"/>
              <a:t>Why was an adapted version of the French national anthem used?</a:t>
            </a:r>
          </a:p>
          <a:p>
            <a:pPr marL="342900" indent="-342900">
              <a:buAutoNum type="arabicParenR"/>
            </a:pPr>
            <a:r>
              <a:rPr lang="en-GB" i="1" dirty="0"/>
              <a:t>In your opinion, is it effective? Why (not)?</a:t>
            </a:r>
          </a:p>
          <a:p>
            <a:pPr marL="342900" indent="-342900">
              <a:buAutoNum type="arabicParenR"/>
            </a:pPr>
            <a:r>
              <a:rPr lang="en-GB" i="1" dirty="0"/>
              <a:t>What other ways to create engagement can you think of?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5589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512FEA-C579-FF30-F92A-D7C18AF491BA}"/>
              </a:ext>
            </a:extLst>
          </p:cNvPr>
          <p:cNvSpPr txBox="1"/>
          <p:nvPr/>
        </p:nvSpPr>
        <p:spPr>
          <a:xfrm>
            <a:off x="838200" y="2464945"/>
            <a:ext cx="96225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l’aide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d’un mini tableau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blanc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réponds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aux questions du quiz.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C7816-1E54-7E98-1A2E-CDC8A3862346}"/>
              </a:ext>
            </a:extLst>
          </p:cNvPr>
          <p:cNvSpPr txBox="1"/>
          <p:nvPr/>
        </p:nvSpPr>
        <p:spPr>
          <a:xfrm>
            <a:off x="2843784" y="3467342"/>
            <a:ext cx="5861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Quiz sur le sport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France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277" y="2316684"/>
            <a:ext cx="9144000" cy="33265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Bravo ! You now know how to: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Talk about sports in French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Watch and describe an authentic video about the topic of sports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Improve listening skills using an authentic resource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Analyse the impact of using famous themes on viewers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Discuss effectives ways to engage an audience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7" name="Picture 6" descr="A check mark drawn on a blackboard&#10;&#10;Description automatically generated">
            <a:extLst>
              <a:ext uri="{FF2B5EF4-FFF2-40B4-BE49-F238E27FC236}">
                <a16:creationId xmlns:a16="http://schemas.microsoft.com/office/drawing/2014/main" id="{B48F3362-19BB-7C38-2ABE-FB2C7F43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23" y="1429178"/>
            <a:ext cx="1863800" cy="18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15213-B348-8F5E-ECD2-125A7ADC3152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6894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5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AC14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lang="en-GB" sz="60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276EC-000C-4D54-7419-0C8A0ECE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642477"/>
            <a:ext cx="7202043" cy="4248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Associe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les images aux sports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correspondants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158"/>
            <a:ext cx="10515600" cy="1440000"/>
          </a:xfrm>
        </p:spPr>
        <p:txBody>
          <a:bodyPr/>
          <a:lstStyle/>
          <a:p>
            <a:r>
              <a:rPr lang="en-GB" dirty="0"/>
              <a:t>French Taster – </a:t>
            </a:r>
            <a:r>
              <a:rPr lang="en-GB" dirty="0" err="1"/>
              <a:t>Leçon</a:t>
            </a:r>
            <a:r>
              <a:rPr lang="en-GB" dirty="0"/>
              <a:t> 1 </a:t>
            </a:r>
            <a:endParaRPr lang="fr-FR" dirty="0"/>
          </a:p>
        </p:txBody>
      </p:sp>
      <p:pic>
        <p:nvPicPr>
          <p:cNvPr id="9" name="Picture 8" descr="A child in a pink leotard jumping in the air&#10;&#10;Description automatically generated">
            <a:extLst>
              <a:ext uri="{FF2B5EF4-FFF2-40B4-BE49-F238E27FC236}">
                <a16:creationId xmlns:a16="http://schemas.microsoft.com/office/drawing/2014/main" id="{181BEB2F-7A8A-4C38-19E2-5A1D54580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33" y="3429000"/>
            <a:ext cx="2160844" cy="1440000"/>
          </a:xfrm>
          <a:prstGeom prst="rect">
            <a:avLst/>
          </a:prstGeom>
        </p:spPr>
      </p:pic>
      <p:pic>
        <p:nvPicPr>
          <p:cNvPr id="11" name="Picture 10" descr="A person riding a bicycle&#10;&#10;Description automatically generated">
            <a:extLst>
              <a:ext uri="{FF2B5EF4-FFF2-40B4-BE49-F238E27FC236}">
                <a16:creationId xmlns:a16="http://schemas.microsoft.com/office/drawing/2014/main" id="{0BFFD5E5-1260-9FDD-B38C-0D111E652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42" y="5043342"/>
            <a:ext cx="2160844" cy="1440000"/>
          </a:xfrm>
          <a:prstGeom prst="rect">
            <a:avLst/>
          </a:prstGeom>
        </p:spPr>
      </p:pic>
      <p:pic>
        <p:nvPicPr>
          <p:cNvPr id="13" name="Picture 12" descr="A tennis player about to hit a ball&#10;&#10;Description automatically generated">
            <a:extLst>
              <a:ext uri="{FF2B5EF4-FFF2-40B4-BE49-F238E27FC236}">
                <a16:creationId xmlns:a16="http://schemas.microsoft.com/office/drawing/2014/main" id="{C3C9CF91-B0D4-BF25-B9CF-2137763A9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42" y="3411117"/>
            <a:ext cx="1920000" cy="1440000"/>
          </a:xfrm>
          <a:prstGeom prst="rect">
            <a:avLst/>
          </a:prstGeom>
        </p:spPr>
      </p:pic>
      <p:pic>
        <p:nvPicPr>
          <p:cNvPr id="15" name="Picture 14" descr="A group of women running on a track&#10;&#10;Description automatically generated">
            <a:extLst>
              <a:ext uri="{FF2B5EF4-FFF2-40B4-BE49-F238E27FC236}">
                <a16:creationId xmlns:a16="http://schemas.microsoft.com/office/drawing/2014/main" id="{B2EA2F0C-8FB9-8AAF-927A-358D8E123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83" y="5043342"/>
            <a:ext cx="2160844" cy="1440000"/>
          </a:xfrm>
          <a:prstGeom prst="rect">
            <a:avLst/>
          </a:prstGeom>
        </p:spPr>
      </p:pic>
      <p:pic>
        <p:nvPicPr>
          <p:cNvPr id="17" name="Picture 16" descr="A person aiming a bow and arrow&#10;&#10;Description automatically generated">
            <a:extLst>
              <a:ext uri="{FF2B5EF4-FFF2-40B4-BE49-F238E27FC236}">
                <a16:creationId xmlns:a16="http://schemas.microsoft.com/office/drawing/2014/main" id="{E57A41CF-E67F-C86F-44E5-1092D9F28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1" y="5043342"/>
            <a:ext cx="2160844" cy="1440000"/>
          </a:xfrm>
          <a:prstGeom prst="rect">
            <a:avLst/>
          </a:prstGeom>
        </p:spPr>
      </p:pic>
      <p:pic>
        <p:nvPicPr>
          <p:cNvPr id="19" name="Picture 18" descr="A person swimming in a pool&#10;&#10;Description automatically generated">
            <a:extLst>
              <a:ext uri="{FF2B5EF4-FFF2-40B4-BE49-F238E27FC236}">
                <a16:creationId xmlns:a16="http://schemas.microsoft.com/office/drawing/2014/main" id="{F397E48B-3730-EB43-9BD5-8D97FAD6D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4" y="3402126"/>
            <a:ext cx="2153271" cy="1440000"/>
          </a:xfrm>
          <a:prstGeom prst="rect">
            <a:avLst/>
          </a:prstGeom>
        </p:spPr>
      </p:pic>
      <p:pic>
        <p:nvPicPr>
          <p:cNvPr id="21" name="Picture 20" descr="Two people in fencing gear&#10;&#10;Description automatically generated">
            <a:extLst>
              <a:ext uri="{FF2B5EF4-FFF2-40B4-BE49-F238E27FC236}">
                <a16:creationId xmlns:a16="http://schemas.microsoft.com/office/drawing/2014/main" id="{F0EFBE25-7CC1-AEFC-9C76-BBA36AFC8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39" y="3402126"/>
            <a:ext cx="2160844" cy="14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BAB109-07BC-DEFB-C433-5AA627CADD52}"/>
              </a:ext>
            </a:extLst>
          </p:cNvPr>
          <p:cNvSpPr txBox="1"/>
          <p:nvPr/>
        </p:nvSpPr>
        <p:spPr>
          <a:xfrm>
            <a:off x="9562840" y="3093642"/>
            <a:ext cx="2447925" cy="3266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cyclisme</a:t>
            </a:r>
            <a:endParaRPr lang="en-GB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natation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gymnastique</a:t>
            </a:r>
            <a:endParaRPr lang="en-GB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course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L’escrime</a:t>
            </a:r>
            <a:endParaRPr lang="en-GB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tennis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</a:t>
            </a: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l’arc</a:t>
            </a:r>
            <a:endParaRPr lang="fr-FR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D13E0-B030-0FCF-2B47-56FE5373D0BE}"/>
              </a:ext>
            </a:extLst>
          </p:cNvPr>
          <p:cNvSpPr txBox="1"/>
          <p:nvPr/>
        </p:nvSpPr>
        <p:spPr>
          <a:xfrm>
            <a:off x="314325" y="3470742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endParaRPr lang="fr-FR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55781F-FD11-3534-435D-E9ADE650660A}"/>
              </a:ext>
            </a:extLst>
          </p:cNvPr>
          <p:cNvSpPr txBox="1"/>
          <p:nvPr/>
        </p:nvSpPr>
        <p:spPr>
          <a:xfrm>
            <a:off x="2629160" y="3470742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endParaRPr lang="fr-FR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9480F-3A2F-050C-D9A0-5E96ECA23F3C}"/>
              </a:ext>
            </a:extLst>
          </p:cNvPr>
          <p:cNvSpPr txBox="1"/>
          <p:nvPr/>
        </p:nvSpPr>
        <p:spPr>
          <a:xfrm>
            <a:off x="4766455" y="3487292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endParaRPr lang="fr-FR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7A36E-8134-B158-F593-EFC1A71565C9}"/>
              </a:ext>
            </a:extLst>
          </p:cNvPr>
          <p:cNvSpPr txBox="1"/>
          <p:nvPr/>
        </p:nvSpPr>
        <p:spPr>
          <a:xfrm>
            <a:off x="7030154" y="3470742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endParaRPr lang="fr-FR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5AA08-AF6E-D895-8CB3-7AB8B93F23A5}"/>
              </a:ext>
            </a:extLst>
          </p:cNvPr>
          <p:cNvSpPr txBox="1"/>
          <p:nvPr/>
        </p:nvSpPr>
        <p:spPr>
          <a:xfrm>
            <a:off x="314325" y="5090594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endParaRPr lang="fr-FR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946DEA-66B0-AFB9-2207-CC60A61D8397}"/>
              </a:ext>
            </a:extLst>
          </p:cNvPr>
          <p:cNvSpPr txBox="1"/>
          <p:nvPr/>
        </p:nvSpPr>
        <p:spPr>
          <a:xfrm>
            <a:off x="2629160" y="5090594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endParaRPr lang="fr-FR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41BA7A-E9D1-671D-061D-542453339135}"/>
              </a:ext>
            </a:extLst>
          </p:cNvPr>
          <p:cNvSpPr txBox="1"/>
          <p:nvPr/>
        </p:nvSpPr>
        <p:spPr>
          <a:xfrm>
            <a:off x="5009389" y="5101268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7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7039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dirty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 dirty="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 dirty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 dirty="0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 dirty="0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dirty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276EC-000C-4D54-7419-0C8A0ECE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76" y="1619668"/>
            <a:ext cx="10515600" cy="144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Correction</a:t>
            </a:r>
            <a:endParaRPr lang="fr-FR" b="1" dirty="0"/>
          </a:p>
        </p:txBody>
      </p:sp>
      <p:pic>
        <p:nvPicPr>
          <p:cNvPr id="9" name="Picture 8" descr="A child in a pink leotard jumping in the air&#10;&#10;Description automatically generated">
            <a:extLst>
              <a:ext uri="{FF2B5EF4-FFF2-40B4-BE49-F238E27FC236}">
                <a16:creationId xmlns:a16="http://schemas.microsoft.com/office/drawing/2014/main" id="{181BEB2F-7A8A-4C38-19E2-5A1D54580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08" y="2735874"/>
            <a:ext cx="2160844" cy="1440000"/>
          </a:xfrm>
          <a:prstGeom prst="rect">
            <a:avLst/>
          </a:prstGeom>
        </p:spPr>
      </p:pic>
      <p:pic>
        <p:nvPicPr>
          <p:cNvPr id="11" name="Picture 10" descr="A person riding a bicycle&#10;&#10;Description automatically generated">
            <a:extLst>
              <a:ext uri="{FF2B5EF4-FFF2-40B4-BE49-F238E27FC236}">
                <a16:creationId xmlns:a16="http://schemas.microsoft.com/office/drawing/2014/main" id="{0BFFD5E5-1260-9FDD-B38C-0D111E652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7" y="4350216"/>
            <a:ext cx="2160844" cy="1440000"/>
          </a:xfrm>
          <a:prstGeom prst="rect">
            <a:avLst/>
          </a:prstGeom>
        </p:spPr>
      </p:pic>
      <p:pic>
        <p:nvPicPr>
          <p:cNvPr id="13" name="Picture 12" descr="A tennis player about to hit a ball&#10;&#10;Description automatically generated">
            <a:extLst>
              <a:ext uri="{FF2B5EF4-FFF2-40B4-BE49-F238E27FC236}">
                <a16:creationId xmlns:a16="http://schemas.microsoft.com/office/drawing/2014/main" id="{C3C9CF91-B0D4-BF25-B9CF-2137763A9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7" y="2717991"/>
            <a:ext cx="1920000" cy="1440000"/>
          </a:xfrm>
          <a:prstGeom prst="rect">
            <a:avLst/>
          </a:prstGeom>
        </p:spPr>
      </p:pic>
      <p:pic>
        <p:nvPicPr>
          <p:cNvPr id="15" name="Picture 14" descr="A group of women running on a track&#10;&#10;Description automatically generated">
            <a:extLst>
              <a:ext uri="{FF2B5EF4-FFF2-40B4-BE49-F238E27FC236}">
                <a16:creationId xmlns:a16="http://schemas.microsoft.com/office/drawing/2014/main" id="{B2EA2F0C-8FB9-8AAF-927A-358D8E123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58" y="4350216"/>
            <a:ext cx="2160844" cy="1440000"/>
          </a:xfrm>
          <a:prstGeom prst="rect">
            <a:avLst/>
          </a:prstGeom>
        </p:spPr>
      </p:pic>
      <p:pic>
        <p:nvPicPr>
          <p:cNvPr id="17" name="Picture 16" descr="A person aiming a bow and arrow&#10;&#10;Description automatically generated">
            <a:extLst>
              <a:ext uri="{FF2B5EF4-FFF2-40B4-BE49-F238E27FC236}">
                <a16:creationId xmlns:a16="http://schemas.microsoft.com/office/drawing/2014/main" id="{E57A41CF-E67F-C86F-44E5-1092D9F28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" y="4350216"/>
            <a:ext cx="2160844" cy="1440000"/>
          </a:xfrm>
          <a:prstGeom prst="rect">
            <a:avLst/>
          </a:prstGeom>
        </p:spPr>
      </p:pic>
      <p:pic>
        <p:nvPicPr>
          <p:cNvPr id="19" name="Picture 18" descr="A person swimming in a pool&#10;&#10;Description automatically generated">
            <a:extLst>
              <a:ext uri="{FF2B5EF4-FFF2-40B4-BE49-F238E27FC236}">
                <a16:creationId xmlns:a16="http://schemas.microsoft.com/office/drawing/2014/main" id="{F397E48B-3730-EB43-9BD5-8D97FAD6D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9" y="2709000"/>
            <a:ext cx="2153271" cy="1440000"/>
          </a:xfrm>
          <a:prstGeom prst="rect">
            <a:avLst/>
          </a:prstGeom>
        </p:spPr>
      </p:pic>
      <p:pic>
        <p:nvPicPr>
          <p:cNvPr id="21" name="Picture 20" descr="Two people in fencing gear&#10;&#10;Description automatically generated">
            <a:extLst>
              <a:ext uri="{FF2B5EF4-FFF2-40B4-BE49-F238E27FC236}">
                <a16:creationId xmlns:a16="http://schemas.microsoft.com/office/drawing/2014/main" id="{F0EFBE25-7CC1-AEFC-9C76-BBA36AFC8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14" y="2709000"/>
            <a:ext cx="2160844" cy="14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BAB109-07BC-DEFB-C433-5AA627CADD52}"/>
              </a:ext>
            </a:extLst>
          </p:cNvPr>
          <p:cNvSpPr txBox="1"/>
          <p:nvPr/>
        </p:nvSpPr>
        <p:spPr>
          <a:xfrm>
            <a:off x="9365514" y="2454150"/>
            <a:ext cx="2629160" cy="3389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cyclisme</a:t>
            </a:r>
            <a:endParaRPr lang="en-GB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natation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gymnastique</a:t>
            </a:r>
            <a:endParaRPr lang="en-GB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course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L’escrime</a:t>
            </a:r>
            <a:endParaRPr lang="en-GB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tennis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</a:t>
            </a: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l’arc</a:t>
            </a:r>
            <a:endParaRPr lang="fr-FR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D13E0-B030-0FCF-2B47-56FE5373D0BE}"/>
              </a:ext>
            </a:extLst>
          </p:cNvPr>
          <p:cNvSpPr txBox="1"/>
          <p:nvPr/>
        </p:nvSpPr>
        <p:spPr>
          <a:xfrm>
            <a:off x="342900" y="2777616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endParaRPr lang="fr-FR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55781F-FD11-3534-435D-E9ADE650660A}"/>
              </a:ext>
            </a:extLst>
          </p:cNvPr>
          <p:cNvSpPr txBox="1"/>
          <p:nvPr/>
        </p:nvSpPr>
        <p:spPr>
          <a:xfrm>
            <a:off x="2657735" y="2777616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endParaRPr lang="fr-FR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9480F-3A2F-050C-D9A0-5E96ECA23F3C}"/>
              </a:ext>
            </a:extLst>
          </p:cNvPr>
          <p:cNvSpPr txBox="1"/>
          <p:nvPr/>
        </p:nvSpPr>
        <p:spPr>
          <a:xfrm>
            <a:off x="4795030" y="2794166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endParaRPr lang="fr-FR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7A36E-8134-B158-F593-EFC1A71565C9}"/>
              </a:ext>
            </a:extLst>
          </p:cNvPr>
          <p:cNvSpPr txBox="1"/>
          <p:nvPr/>
        </p:nvSpPr>
        <p:spPr>
          <a:xfrm>
            <a:off x="7058729" y="2777616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endParaRPr lang="fr-FR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5AA08-AF6E-D895-8CB3-7AB8B93F23A5}"/>
              </a:ext>
            </a:extLst>
          </p:cNvPr>
          <p:cNvSpPr txBox="1"/>
          <p:nvPr/>
        </p:nvSpPr>
        <p:spPr>
          <a:xfrm>
            <a:off x="342900" y="4397468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endParaRPr lang="fr-FR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946DEA-66B0-AFB9-2207-CC60A61D8397}"/>
              </a:ext>
            </a:extLst>
          </p:cNvPr>
          <p:cNvSpPr txBox="1"/>
          <p:nvPr/>
        </p:nvSpPr>
        <p:spPr>
          <a:xfrm>
            <a:off x="2657735" y="4397468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endParaRPr lang="fr-FR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41BA7A-E9D1-671D-061D-542453339135}"/>
              </a:ext>
            </a:extLst>
          </p:cNvPr>
          <p:cNvSpPr txBox="1"/>
          <p:nvPr/>
        </p:nvSpPr>
        <p:spPr>
          <a:xfrm>
            <a:off x="5037964" y="4408142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7</a:t>
            </a:r>
            <a:endParaRPr lang="fr-F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00B73-CEB7-194F-1DA4-3C27801B1A3C}"/>
              </a:ext>
            </a:extLst>
          </p:cNvPr>
          <p:cNvSpPr txBox="1"/>
          <p:nvPr/>
        </p:nvSpPr>
        <p:spPr>
          <a:xfrm>
            <a:off x="11227047" y="2551208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endParaRPr lang="fr-FR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5BC0D-4CEE-7F57-85EC-E05BC4CADA2F}"/>
              </a:ext>
            </a:extLst>
          </p:cNvPr>
          <p:cNvSpPr txBox="1"/>
          <p:nvPr/>
        </p:nvSpPr>
        <p:spPr>
          <a:xfrm>
            <a:off x="11227047" y="3059668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endParaRPr lang="fr-F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44D89-DDA4-F063-262D-9A3CAB8B3E98}"/>
              </a:ext>
            </a:extLst>
          </p:cNvPr>
          <p:cNvSpPr txBox="1"/>
          <p:nvPr/>
        </p:nvSpPr>
        <p:spPr>
          <a:xfrm>
            <a:off x="11642800" y="3457575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endParaRPr lang="fr-F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00048-22BF-A8B6-6350-BAE48CC85DA9}"/>
              </a:ext>
            </a:extLst>
          </p:cNvPr>
          <p:cNvSpPr txBox="1"/>
          <p:nvPr/>
        </p:nvSpPr>
        <p:spPr>
          <a:xfrm>
            <a:off x="10988922" y="3936614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7</a:t>
            </a:r>
            <a:endParaRPr lang="fr-FR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E2B084-0AD2-B330-E470-ABFC4762F013}"/>
              </a:ext>
            </a:extLst>
          </p:cNvPr>
          <p:cNvSpPr txBox="1"/>
          <p:nvPr/>
        </p:nvSpPr>
        <p:spPr>
          <a:xfrm>
            <a:off x="10986793" y="4408142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endParaRPr lang="fr-F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1A8C83-CD2B-C519-2BD9-C77949B0C353}"/>
              </a:ext>
            </a:extLst>
          </p:cNvPr>
          <p:cNvSpPr txBox="1"/>
          <p:nvPr/>
        </p:nvSpPr>
        <p:spPr>
          <a:xfrm>
            <a:off x="10986793" y="4885550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endParaRPr lang="fr-FR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21349E-BA34-291F-5488-403E3CD8017B}"/>
              </a:ext>
            </a:extLst>
          </p:cNvPr>
          <p:cNvSpPr txBox="1"/>
          <p:nvPr/>
        </p:nvSpPr>
        <p:spPr>
          <a:xfrm>
            <a:off x="11227047" y="5352160"/>
            <a:ext cx="31065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257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5557" y="2504319"/>
            <a:ext cx="9144000" cy="33265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Today, you will learn how to: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Talk about sports in French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Watch and describe an authentic video about the topic of sports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Improve listening skills using an authentic resource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Analyse the impact of using famous themes on viewers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Discuss effectives ways to engage an audience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5" name="Picture 4" descr="A tall tower with trees and a cloudy sky with Eiffel Tower in the background&#10;&#10;Description automatically generated">
            <a:extLst>
              <a:ext uri="{FF2B5EF4-FFF2-40B4-BE49-F238E27FC236}">
                <a16:creationId xmlns:a16="http://schemas.microsoft.com/office/drawing/2014/main" id="{A0E4A529-B36B-1BB3-339E-487FFE14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0" y="1429178"/>
            <a:ext cx="2961947" cy="197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7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B9310E-1F4B-C080-9213-5BA7C3F4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294" y="2791794"/>
            <a:ext cx="6348010" cy="345215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hlinkClick r:id="rId4"/>
              </a:rPr>
              <a:t>Écoute</a:t>
            </a:r>
            <a:r>
              <a:rPr lang="en-GB" dirty="0"/>
              <a:t> – Quelle </a:t>
            </a:r>
            <a:r>
              <a:rPr lang="en-GB" dirty="0" err="1"/>
              <a:t>est</a:t>
            </a:r>
            <a:r>
              <a:rPr lang="en-GB" dirty="0"/>
              <a:t> ton impression ?</a:t>
            </a:r>
            <a:endParaRPr lang="fr-FR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A083974-A78A-4942-E45B-62FFCC12878D}"/>
              </a:ext>
            </a:extLst>
          </p:cNvPr>
          <p:cNvSpPr/>
          <p:nvPr/>
        </p:nvSpPr>
        <p:spPr>
          <a:xfrm>
            <a:off x="1578102" y="3487471"/>
            <a:ext cx="2798064" cy="103040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Je </a:t>
            </a:r>
            <a:r>
              <a:rPr lang="en-GB" sz="2800" dirty="0" err="1"/>
              <a:t>trouve</a:t>
            </a:r>
            <a:r>
              <a:rPr lang="en-GB" sz="2800" dirty="0"/>
              <a:t> </a:t>
            </a:r>
            <a:r>
              <a:rPr lang="en-GB" sz="2800" dirty="0" err="1"/>
              <a:t>ça</a:t>
            </a:r>
            <a:r>
              <a:rPr lang="en-GB" sz="2800" dirty="0"/>
              <a:t>…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2402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276EC-000C-4D54-7419-0C8A0ECE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66" y="91621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/>
              <a:t>Arrêt</a:t>
            </a:r>
            <a:r>
              <a:rPr lang="en-GB" sz="4000" dirty="0"/>
              <a:t> sur image</a:t>
            </a:r>
            <a:endParaRPr lang="fr-FR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2A94F-E7E9-FB94-DB34-8D0AB26E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18" y="2708530"/>
            <a:ext cx="3510863" cy="182988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B694B-E695-464B-4D0D-6D8C0909F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11" y="4787020"/>
            <a:ext cx="2777101" cy="192354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32F236-E821-05F9-FC68-D32FAF233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166" y="2708530"/>
            <a:ext cx="3756345" cy="189317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2E1EAB-C716-FFA3-381B-037AFC219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040" y="4703171"/>
            <a:ext cx="4324319" cy="206485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E281EF-8AC9-02B2-B086-2EF4E827B07B}"/>
              </a:ext>
            </a:extLst>
          </p:cNvPr>
          <p:cNvSpPr txBox="1"/>
          <p:nvPr/>
        </p:nvSpPr>
        <p:spPr>
          <a:xfrm>
            <a:off x="1007366" y="1995017"/>
            <a:ext cx="98282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– Parle – Partage 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9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276EC-000C-4D54-7419-0C8A0ECE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2A94F-E7E9-FB94-DB34-8D0AB26E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18" y="2708530"/>
            <a:ext cx="3510863" cy="182988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B694B-E695-464B-4D0D-6D8C0909F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11" y="4787020"/>
            <a:ext cx="2777101" cy="192354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32F236-E821-05F9-FC68-D32FAF233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166" y="2708530"/>
            <a:ext cx="3756345" cy="189317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2E1EAB-C716-FFA3-381B-037AFC219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040" y="4703171"/>
            <a:ext cx="4324319" cy="206485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E281EF-8AC9-02B2-B086-2EF4E827B07B}"/>
              </a:ext>
            </a:extLst>
          </p:cNvPr>
          <p:cNvSpPr txBox="1"/>
          <p:nvPr/>
        </p:nvSpPr>
        <p:spPr>
          <a:xfrm>
            <a:off x="978400" y="1445574"/>
            <a:ext cx="102574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– Parle – Partage 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2A2A5-1803-8FD5-FD8B-55AF0AC44008}"/>
              </a:ext>
            </a:extLst>
          </p:cNvPr>
          <p:cNvSpPr txBox="1"/>
          <p:nvPr/>
        </p:nvSpPr>
        <p:spPr>
          <a:xfrm>
            <a:off x="1316735" y="2068467"/>
            <a:ext cx="87047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avis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parce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que je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vois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3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Paris 2024 : le film signature de France TV">
            <a:hlinkClick r:id="" action="ppaction://media"/>
            <a:extLst>
              <a:ext uri="{FF2B5EF4-FFF2-40B4-BE49-F238E27FC236}">
                <a16:creationId xmlns:a16="http://schemas.microsoft.com/office/drawing/2014/main" id="{25552097-3C34-98EA-C8E9-F25A17AF49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248" y="2361020"/>
            <a:ext cx="6995922" cy="394987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479"/>
            <a:ext cx="10515600" cy="1325563"/>
          </a:xfrm>
        </p:spPr>
        <p:txBody>
          <a:bodyPr/>
          <a:lstStyle/>
          <a:p>
            <a:r>
              <a:rPr lang="en-GB" dirty="0" err="1"/>
              <a:t>Regarde</a:t>
            </a:r>
            <a:r>
              <a:rPr lang="en-GB" dirty="0"/>
              <a:t> le spot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entier</a:t>
            </a:r>
            <a:r>
              <a:rPr lang="en-GB" dirty="0"/>
              <a:t> 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B7683-CEDA-30AE-7D22-CCFB841E3E10}"/>
              </a:ext>
            </a:extLst>
          </p:cNvPr>
          <p:cNvSpPr txBox="1"/>
          <p:nvPr/>
        </p:nvSpPr>
        <p:spPr>
          <a:xfrm>
            <a:off x="7263384" y="3429000"/>
            <a:ext cx="48493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idées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étaient-elles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correctes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479"/>
            <a:ext cx="10515600" cy="1325563"/>
          </a:xfrm>
        </p:spPr>
        <p:txBody>
          <a:bodyPr/>
          <a:lstStyle/>
          <a:p>
            <a:r>
              <a:rPr lang="en-GB" dirty="0"/>
              <a:t>Les Jeux </a:t>
            </a:r>
            <a:r>
              <a:rPr lang="en-GB" dirty="0" err="1"/>
              <a:t>Olympiques</a:t>
            </a:r>
            <a:r>
              <a:rPr lang="en-GB" dirty="0"/>
              <a:t> de Paris 2024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514BD-A2AC-D0F3-EC11-9DF0FAEA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368" y="2923817"/>
            <a:ext cx="3083515" cy="2824283"/>
          </a:xfrm>
          <a:prstGeom prst="rect">
            <a:avLst/>
          </a:prstGeom>
        </p:spPr>
      </p:pic>
      <p:pic>
        <p:nvPicPr>
          <p:cNvPr id="10" name="Picture 9" descr="A person holding a gold torch&#10;&#10;Description automatically generated">
            <a:extLst>
              <a:ext uri="{FF2B5EF4-FFF2-40B4-BE49-F238E27FC236}">
                <a16:creationId xmlns:a16="http://schemas.microsoft.com/office/drawing/2014/main" id="{2C55E0D5-CE4F-066F-81AA-88CAAD52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11" y="2807208"/>
            <a:ext cx="22851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9FEE2-D10C-4584-B18E-5B6CAE646DDA}"/>
</file>

<file path=customXml/itemProps2.xml><?xml version="1.0" encoding="utf-8"?>
<ds:datastoreItem xmlns:ds="http://schemas.openxmlformats.org/officeDocument/2006/customXml" ds:itemID="{4EC0EB90-38EC-4646-AF31-1900CE969E8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fb0cad09-7c62-47f5-a135-b16832e4520f"/>
    <ds:schemaRef ds:uri="662c4e79-1285-4845-8800-07b69524f2e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13713</TotalTime>
  <Words>902</Words>
  <Application>Microsoft Office PowerPoint</Application>
  <PresentationFormat>Widescreen</PresentationFormat>
  <Paragraphs>174</Paragraphs>
  <Slides>20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inherit</vt:lpstr>
      <vt:lpstr>Office Theme</vt:lpstr>
      <vt:lpstr>Culture Days – Français</vt:lpstr>
      <vt:lpstr>French Taster – Leçon 1 </vt:lpstr>
      <vt:lpstr>PowerPoint Presentation</vt:lpstr>
      <vt:lpstr>Objectifs</vt:lpstr>
      <vt:lpstr>Écoute – Quelle est ton impression ?</vt:lpstr>
      <vt:lpstr>Arrêt sur image</vt:lpstr>
      <vt:lpstr>PowerPoint Presentation</vt:lpstr>
      <vt:lpstr>Regarde le spot en entier </vt:lpstr>
      <vt:lpstr>Les Jeux Olympiques de Paris 2024</vt:lpstr>
      <vt:lpstr>Les disciplines olympiques</vt:lpstr>
      <vt:lpstr>Les disciplines olympiques</vt:lpstr>
      <vt:lpstr>PowerPoint Presentation</vt:lpstr>
      <vt:lpstr>Utiliser des symboles</vt:lpstr>
      <vt:lpstr>Adapter un thème célèbre</vt:lpstr>
      <vt:lpstr>Engager son audience</vt:lpstr>
      <vt:lpstr>PowerPoint Presentation</vt:lpstr>
      <vt:lpstr>Objectifs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Antoine Prins</cp:lastModifiedBy>
  <cp:revision>116</cp:revision>
  <dcterms:created xsi:type="dcterms:W3CDTF">2023-11-28T15:04:37Z</dcterms:created>
  <dcterms:modified xsi:type="dcterms:W3CDTF">2024-06-03T01:30:15Z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