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3014" r:id="rId3"/>
    <p:sldId id="3015" r:id="rId4"/>
    <p:sldId id="3079" r:id="rId5"/>
    <p:sldId id="3017" r:id="rId6"/>
    <p:sldId id="3038" r:id="rId7"/>
    <p:sldId id="3037" r:id="rId8"/>
    <p:sldId id="3016" r:id="rId9"/>
    <p:sldId id="3039" r:id="rId10"/>
    <p:sldId id="3018" r:id="rId11"/>
    <p:sldId id="3040" r:id="rId12"/>
    <p:sldId id="3041" r:id="rId13"/>
    <p:sldId id="3042" r:id="rId14"/>
    <p:sldId id="3043" r:id="rId15"/>
    <p:sldId id="3090" r:id="rId16"/>
    <p:sldId id="3044" r:id="rId17"/>
    <p:sldId id="3019" r:id="rId18"/>
    <p:sldId id="3045" r:id="rId19"/>
    <p:sldId id="3047" r:id="rId20"/>
    <p:sldId id="3049" r:id="rId21"/>
    <p:sldId id="3048" r:id="rId22"/>
    <p:sldId id="3050" r:id="rId23"/>
    <p:sldId id="3051" r:id="rId24"/>
    <p:sldId id="3046" r:id="rId25"/>
    <p:sldId id="3020" r:id="rId26"/>
    <p:sldId id="3081" r:id="rId27"/>
    <p:sldId id="3087" r:id="rId28"/>
    <p:sldId id="3088" r:id="rId29"/>
    <p:sldId id="308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E9B8-4FF5-4063-B742-6D1AE6501973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7EEA-389D-44FD-9D52-A0C93BD1AE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2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6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9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5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03.06.2024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17847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9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Culture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Secondary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Arial"/>
                <a:cs typeface="Arial"/>
              </a:rPr>
              <a:t>Culture Days – </a:t>
            </a:r>
            <a:r>
              <a:rPr lang="en-GB" sz="4000" dirty="0" err="1">
                <a:latin typeface="Arial"/>
                <a:cs typeface="Arial"/>
              </a:rPr>
              <a:t>Français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8CDDD-BBFB-1978-872F-66769EA9ABFE}"/>
              </a:ext>
            </a:extLst>
          </p:cNvPr>
          <p:cNvSpPr txBox="1">
            <a:spLocks/>
          </p:cNvSpPr>
          <p:nvPr/>
        </p:nvSpPr>
        <p:spPr>
          <a:xfrm>
            <a:off x="2511972" y="2429277"/>
            <a:ext cx="9144000" cy="7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sport sous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toutes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formes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3224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Leçon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3224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4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771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700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910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faut 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612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549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2044321"/>
            <a:ext cx="9531096" cy="46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suivantes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relève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communes.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donner plus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femmes dans le sport.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s’entraîner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très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souvent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devenir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il faut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étudiants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faire un bon travail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d’équipe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6C2A7-6387-BF35-C93A-9BE72CDAAFC2}"/>
              </a:ext>
            </a:extLst>
          </p:cNvPr>
          <p:cNvSpPr txBox="1"/>
          <p:nvPr/>
        </p:nvSpPr>
        <p:spPr>
          <a:xfrm>
            <a:off x="4791456" y="5826113"/>
            <a:ext cx="70225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que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et ‘on doit’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286000"/>
            <a:ext cx="11237976" cy="4197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‘Il faut’ et ‘on doit’ </a:t>
            </a:r>
            <a:r>
              <a:rPr lang="en-GB" dirty="0" err="1"/>
              <a:t>indiquent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obligation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recommandation</a:t>
            </a:r>
            <a:r>
              <a:rPr lang="en-GB" dirty="0"/>
              <a:t>. </a:t>
            </a:r>
          </a:p>
          <a:p>
            <a:r>
              <a:rPr lang="en-GB" dirty="0"/>
              <a:t>‘Il faut’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tournure </a:t>
            </a:r>
            <a:r>
              <a:rPr lang="en-GB" dirty="0" err="1"/>
              <a:t>impersonnelle</a:t>
            </a:r>
            <a:r>
              <a:rPr lang="en-GB" dirty="0"/>
              <a:t> et ne change pas. </a:t>
            </a:r>
          </a:p>
          <a:p>
            <a:r>
              <a:rPr lang="en-GB" dirty="0"/>
              <a:t>‘On doit’ </a:t>
            </a:r>
            <a:r>
              <a:rPr lang="en-GB" dirty="0" err="1"/>
              <a:t>vient</a:t>
            </a:r>
            <a:r>
              <a:rPr lang="en-GB" dirty="0"/>
              <a:t> du </a:t>
            </a:r>
            <a:r>
              <a:rPr lang="en-GB" dirty="0" err="1"/>
              <a:t>verbe</a:t>
            </a:r>
            <a:r>
              <a:rPr lang="en-GB" dirty="0"/>
              <a:t> ‘devoir’ et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à </a:t>
            </a:r>
            <a:r>
              <a:rPr lang="en-GB" dirty="0" err="1"/>
              <a:t>toutes</a:t>
            </a:r>
            <a:r>
              <a:rPr lang="en-GB" dirty="0"/>
              <a:t> les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i="1" dirty="0">
                <a:sym typeface="Wingdings" panose="05000000000000000000" pitchFamily="2" charset="2"/>
              </a:rPr>
              <a:t>Je </a:t>
            </a:r>
            <a:r>
              <a:rPr lang="en-GB" i="1" dirty="0" err="1">
                <a:sym typeface="Wingdings" panose="05000000000000000000" pitchFamily="2" charset="2"/>
              </a:rPr>
              <a:t>dois</a:t>
            </a:r>
            <a:r>
              <a:rPr lang="en-GB" i="1" dirty="0">
                <a:sym typeface="Wingdings" panose="05000000000000000000" pitchFamily="2" charset="2"/>
              </a:rPr>
              <a:t> manger sain. ; </a:t>
            </a:r>
            <a:r>
              <a:rPr lang="en-GB" i="1" dirty="0" err="1">
                <a:sym typeface="Wingdings" panose="05000000000000000000" pitchFamily="2" charset="2"/>
              </a:rPr>
              <a:t>Mes</a:t>
            </a:r>
            <a:r>
              <a:rPr lang="en-GB" i="1" dirty="0">
                <a:sym typeface="Wingdings" panose="05000000000000000000" pitchFamily="2" charset="2"/>
              </a:rPr>
              <a:t> parents </a:t>
            </a:r>
            <a:r>
              <a:rPr lang="en-GB" i="1" dirty="0" err="1">
                <a:sym typeface="Wingdings" panose="05000000000000000000" pitchFamily="2" charset="2"/>
              </a:rPr>
              <a:t>doivent</a:t>
            </a: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 err="1">
                <a:sym typeface="Wingdings" panose="05000000000000000000" pitchFamily="2" charset="2"/>
              </a:rPr>
              <a:t>travailler</a:t>
            </a:r>
            <a:r>
              <a:rPr lang="en-GB" i="1" dirty="0">
                <a:sym typeface="Wingdings" panose="05000000000000000000" pitchFamily="2" charset="2"/>
              </a:rPr>
              <a:t>. </a:t>
            </a:r>
            <a:r>
              <a:rPr lang="en-GB" i="1" dirty="0"/>
              <a:t> </a:t>
            </a:r>
          </a:p>
          <a:p>
            <a:r>
              <a:rPr lang="en-GB" dirty="0"/>
              <a:t>‘Il faut’ et ‘on doit’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suivis</a:t>
            </a:r>
            <a:r>
              <a:rPr lang="en-GB" dirty="0"/>
              <a:t> d’un </a:t>
            </a:r>
            <a:r>
              <a:rPr lang="en-GB" dirty="0" err="1">
                <a:solidFill>
                  <a:schemeClr val="accent1"/>
                </a:solidFill>
              </a:rPr>
              <a:t>infinitif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Il faut </a:t>
            </a:r>
            <a:r>
              <a:rPr lang="en-GB" i="1" dirty="0">
                <a:solidFill>
                  <a:schemeClr val="accent1"/>
                </a:solidFill>
                <a:sym typeface="Wingdings" panose="05000000000000000000" pitchFamily="2" charset="2"/>
              </a:rPr>
              <a:t>faire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attention ; On doit </a:t>
            </a:r>
            <a:r>
              <a:rPr lang="en-GB" i="1" dirty="0" err="1">
                <a:solidFill>
                  <a:schemeClr val="accent1"/>
                </a:solidFill>
                <a:sym typeface="Wingdings" panose="05000000000000000000" pitchFamily="2" charset="2"/>
              </a:rPr>
              <a:t>persévérer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Exemples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avec la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négation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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il </a:t>
            </a:r>
            <a:r>
              <a:rPr lang="en-GB" i="1" dirty="0">
                <a:solidFill>
                  <a:schemeClr val="accent6"/>
                </a:solidFill>
                <a:sym typeface="Wingdings" panose="05000000000000000000" pitchFamily="2" charset="2"/>
              </a:rPr>
              <a:t>ne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faut </a:t>
            </a:r>
            <a:r>
              <a:rPr lang="en-GB" i="1" dirty="0">
                <a:solidFill>
                  <a:schemeClr val="accent6"/>
                </a:solidFill>
                <a:sym typeface="Wingdings" panose="05000000000000000000" pitchFamily="2" charset="2"/>
              </a:rPr>
              <a:t>pas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courir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quand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il fait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chaud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; on </a:t>
            </a:r>
            <a:r>
              <a:rPr lang="en-GB" i="1" dirty="0">
                <a:solidFill>
                  <a:schemeClr val="accent6"/>
                </a:solidFill>
                <a:sym typeface="Wingdings" panose="05000000000000000000" pitchFamily="2" charset="2"/>
              </a:rPr>
              <a:t>ne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doit </a:t>
            </a:r>
            <a:r>
              <a:rPr lang="en-GB" i="1" dirty="0">
                <a:solidFill>
                  <a:schemeClr val="accent6"/>
                </a:solidFill>
                <a:sym typeface="Wingdings" panose="05000000000000000000" pitchFamily="2" charset="2"/>
              </a:rPr>
              <a:t>pas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être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mauvais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i="1" dirty="0" err="1">
                <a:solidFill>
                  <a:schemeClr val="tx1"/>
                </a:solidFill>
                <a:sym typeface="Wingdings" panose="05000000000000000000" pitchFamily="2" charset="2"/>
              </a:rPr>
              <a:t>perdant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Il faut / on doit</a:t>
            </a:r>
            <a:endParaRPr lang="fr-F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1514F-754E-0CE6-8BD2-C76CA79185C6}"/>
              </a:ext>
            </a:extLst>
          </p:cNvPr>
          <p:cNvSpPr txBox="1"/>
          <p:nvPr/>
        </p:nvSpPr>
        <p:spPr>
          <a:xfrm>
            <a:off x="6847332" y="5816025"/>
            <a:ext cx="46954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faut / on doit =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nécessaire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mange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discipline.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899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fait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discipline.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33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Leçon</a:t>
            </a:r>
            <a:r>
              <a:rPr lang="en-GB" sz="4000" dirty="0"/>
              <a:t> 2 – Les </a:t>
            </a:r>
            <a:r>
              <a:rPr lang="en-GB" sz="4000" dirty="0" err="1"/>
              <a:t>valeurs</a:t>
            </a:r>
            <a:r>
              <a:rPr lang="en-GB" sz="4000" dirty="0"/>
              <a:t> du sport</a:t>
            </a:r>
            <a:endParaRPr lang="fr-F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5C3B7-8B2A-3FEC-0AE8-03AFF298BCF1}"/>
              </a:ext>
            </a:extLst>
          </p:cNvPr>
          <p:cNvSpPr txBox="1"/>
          <p:nvPr/>
        </p:nvSpPr>
        <p:spPr>
          <a:xfrm>
            <a:off x="694944" y="2565435"/>
            <a:ext cx="46725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mot à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définition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5BCD7-5E18-0FEC-A9EB-992879F1AB47}"/>
              </a:ext>
            </a:extLst>
          </p:cNvPr>
          <p:cNvSpPr txBox="1"/>
          <p:nvPr/>
        </p:nvSpPr>
        <p:spPr>
          <a:xfrm>
            <a:off x="384048" y="3247616"/>
            <a:ext cx="2770632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Passionnant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communauté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S’entraîner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motivation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Perséverer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bien-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être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0EE9F-4F05-4307-A9D4-CD6BFC782C54}"/>
              </a:ext>
            </a:extLst>
          </p:cNvPr>
          <p:cNvSpPr txBox="1"/>
          <p:nvPr/>
        </p:nvSpPr>
        <p:spPr>
          <a:xfrm>
            <a:off x="3332988" y="3358424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(nom) Groupe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points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(langue, religion,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AEC56-B781-6CCD-9333-338A472B0560}"/>
              </a:ext>
            </a:extLst>
          </p:cNvPr>
          <p:cNvSpPr txBox="1"/>
          <p:nvPr/>
        </p:nvSpPr>
        <p:spPr>
          <a:xfrm>
            <a:off x="3332988" y="4124779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(nom) Raison pour faire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action,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BC5EF-F159-19BD-9FAC-B92887C90BB0}"/>
              </a:ext>
            </a:extLst>
          </p:cNvPr>
          <p:cNvSpPr txBox="1"/>
          <p:nvPr/>
        </p:nvSpPr>
        <p:spPr>
          <a:xfrm>
            <a:off x="3332988" y="4891134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Très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intéressant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fascinant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706AA-9F01-E4CE-68BE-43EC8530D9DA}"/>
              </a:ext>
            </a:extLst>
          </p:cNvPr>
          <p:cNvSpPr txBox="1"/>
          <p:nvPr/>
        </p:nvSpPr>
        <p:spPr>
          <a:xfrm>
            <a:off x="3332988" y="5657489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 (nom) Un bon état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physique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 aide à 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bien.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2C691-4715-8D48-E277-9A3001DFA93B}"/>
              </a:ext>
            </a:extLst>
          </p:cNvPr>
          <p:cNvSpPr txBox="1"/>
          <p:nvPr/>
        </p:nvSpPr>
        <p:spPr>
          <a:xfrm>
            <a:off x="7712964" y="3358424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Continuer à faire des efforts,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résolution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B2D2F-1DAB-1899-D848-D00A0585F44A}"/>
              </a:ext>
            </a:extLst>
          </p:cNvPr>
          <p:cNvSpPr txBox="1"/>
          <p:nvPr/>
        </p:nvSpPr>
        <p:spPr>
          <a:xfrm>
            <a:off x="7712964" y="4124779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En bonne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C6657-8C97-4E94-DBEA-F58C64B8DFB7}"/>
              </a:ext>
            </a:extLst>
          </p:cNvPr>
          <p:cNvSpPr txBox="1"/>
          <p:nvPr/>
        </p:nvSpPr>
        <p:spPr>
          <a:xfrm>
            <a:off x="7712964" y="4900350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Pratiquer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régulièrement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préparer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C5EC1-1209-592F-D374-AF64FA2DC091}"/>
              </a:ext>
            </a:extLst>
          </p:cNvPr>
          <p:cNvSpPr txBox="1"/>
          <p:nvPr/>
        </p:nvSpPr>
        <p:spPr>
          <a:xfrm>
            <a:off x="7712964" y="5657488"/>
            <a:ext cx="4379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Qui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l’admiration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du respect.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4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discipline.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80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discipline.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217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discipline.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868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faut/on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discipline.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278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A827A-4C29-7AA1-1953-E5729004CFCA}"/>
              </a:ext>
            </a:extLst>
          </p:cNvPr>
          <p:cNvSpPr txBox="1"/>
          <p:nvPr/>
        </p:nvSpPr>
        <p:spPr>
          <a:xfrm>
            <a:off x="838200" y="1559689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phrases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‘il faut’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‘on doit’. Ensuite, compare avec ton/ta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05903-B640-5850-4A2F-32A91CF39CF0}"/>
              </a:ext>
            </a:extLst>
          </p:cNvPr>
          <p:cNvSpPr txBox="1"/>
          <p:nvPr/>
        </p:nvSpPr>
        <p:spPr>
          <a:xfrm>
            <a:off x="838200" y="2744903"/>
            <a:ext cx="10515600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manger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équilibré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devoirs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chaque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matière.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2,5 litres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d’eau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jour.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faire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5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heures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faut/on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discipline.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faut / On doit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la piscine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weekends pour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l’entraînement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416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9A505-F39A-4BA2-7426-776C35BEAB0B}"/>
              </a:ext>
            </a:extLst>
          </p:cNvPr>
          <p:cNvSpPr txBox="1"/>
          <p:nvPr/>
        </p:nvSpPr>
        <p:spPr>
          <a:xfrm>
            <a:off x="701040" y="2065131"/>
            <a:ext cx="95310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écrivez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quatre phrases sur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l’importance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sport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comment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bon sportif avec il faut/on doit.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0BB6-EC7C-CC8B-03DC-BDF563B776BB}"/>
              </a:ext>
            </a:extLst>
          </p:cNvPr>
          <p:cNvSpPr txBox="1"/>
          <p:nvPr/>
        </p:nvSpPr>
        <p:spPr>
          <a:xfrm>
            <a:off x="3474720" y="4446505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Partagez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faire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277" y="2316684"/>
            <a:ext cx="9144000" cy="33265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Bravo ! You now know how to: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Expand your vocabulary of sports and adjectives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Give opinions about athletes in French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Research francophone athletes and their achievements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Talk about what makes someone a role model in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Give recommendations using ‘il faut’ and ‘on doit’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7" name="Picture 6" descr="A check mark drawn on a blackboard&#10;&#10;Description automatically generated">
            <a:extLst>
              <a:ext uri="{FF2B5EF4-FFF2-40B4-BE49-F238E27FC236}">
                <a16:creationId xmlns:a16="http://schemas.microsoft.com/office/drawing/2014/main" id="{B48F3362-19BB-7C38-2ABE-FB2C7F43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23" y="1429178"/>
            <a:ext cx="1863800" cy="18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7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4079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4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אדאנק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inherit"/>
                <a:ea typeface="+mn-ea"/>
                <a:cs typeface="Arial" panose="020B0604020202020204" pitchFamily="34" charset="0"/>
              </a:rPr>
              <a:t>شكرًا لك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Bedankt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Teşekkürler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Dziękuję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ευχαριστώ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谢谢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C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Ласкаво просимо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пасибо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276EC-000C-4D54-7419-0C8A0ECE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943FA-887B-8460-BE48-5423638AC305}"/>
              </a:ext>
            </a:extLst>
          </p:cNvPr>
          <p:cNvSpPr txBox="1"/>
          <p:nvPr/>
        </p:nvSpPr>
        <p:spPr>
          <a:xfrm>
            <a:off x="557784" y="1508760"/>
            <a:ext cx="11439144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Passionnant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communauté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S’entraîner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motivation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Perséverer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bien-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être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21FD6-C526-6CD0-E46F-AB9A2BFA386A}"/>
              </a:ext>
            </a:extLst>
          </p:cNvPr>
          <p:cNvSpPr txBox="1"/>
          <p:nvPr/>
        </p:nvSpPr>
        <p:spPr>
          <a:xfrm>
            <a:off x="2702052" y="1832941"/>
            <a:ext cx="43799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Très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intéressant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fascinant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07E19-1747-6B16-009C-BDCF0F5CD868}"/>
              </a:ext>
            </a:extLst>
          </p:cNvPr>
          <p:cNvSpPr txBox="1"/>
          <p:nvPr/>
        </p:nvSpPr>
        <p:spPr>
          <a:xfrm>
            <a:off x="2196846" y="2453197"/>
            <a:ext cx="5390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Qui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l’admiration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du respect.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6802D-44DB-E290-8B4B-991728E17907}"/>
              </a:ext>
            </a:extLst>
          </p:cNvPr>
          <p:cNvSpPr txBox="1"/>
          <p:nvPr/>
        </p:nvSpPr>
        <p:spPr>
          <a:xfrm>
            <a:off x="2891790" y="3059668"/>
            <a:ext cx="90662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(nom) Groupe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points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(langue, religion,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A5801-28FC-F41F-0D2C-8B41D1570023}"/>
              </a:ext>
            </a:extLst>
          </p:cNvPr>
          <p:cNvSpPr txBox="1"/>
          <p:nvPr/>
        </p:nvSpPr>
        <p:spPr>
          <a:xfrm>
            <a:off x="2299716" y="3640215"/>
            <a:ext cx="51252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Pratiquer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régulièrement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préparer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1ACC-ECCD-A70A-238E-BBCED0CF6D90}"/>
              </a:ext>
            </a:extLst>
          </p:cNvPr>
          <p:cNvSpPr txBox="1"/>
          <p:nvPr/>
        </p:nvSpPr>
        <p:spPr>
          <a:xfrm>
            <a:off x="1560576" y="4287608"/>
            <a:ext cx="54437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En bonne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physique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B1B7D-D519-4D97-2EBA-B603F66FDAF1}"/>
              </a:ext>
            </a:extLst>
          </p:cNvPr>
          <p:cNvSpPr txBox="1"/>
          <p:nvPr/>
        </p:nvSpPr>
        <p:spPr>
          <a:xfrm>
            <a:off x="2574036" y="4878519"/>
            <a:ext cx="61219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(nom) Raison pour faire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action,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32E66-8639-C5C6-7AA7-A10E8B95562D}"/>
              </a:ext>
            </a:extLst>
          </p:cNvPr>
          <p:cNvSpPr txBox="1"/>
          <p:nvPr/>
        </p:nvSpPr>
        <p:spPr>
          <a:xfrm>
            <a:off x="2299716" y="5474626"/>
            <a:ext cx="65059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Continuer à faire des efforts,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résolution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5C00F-BF91-9A9E-E552-303A60EF672F}"/>
              </a:ext>
            </a:extLst>
          </p:cNvPr>
          <p:cNvSpPr txBox="1"/>
          <p:nvPr/>
        </p:nvSpPr>
        <p:spPr>
          <a:xfrm>
            <a:off x="2436876" y="6103899"/>
            <a:ext cx="86822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g) (nom) Un bon état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physique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psychologique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aide à 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sentir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bien.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108" y="2649615"/>
            <a:ext cx="9450415" cy="37501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Today, you will learn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Expand your vocabulary of sports and adjectives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Give opinions about athletes in French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Research francophone athletes and their achievements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Talk about what makes someone a role model in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Give recommendations using ‘il faut’ and ‘on doit’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5" name="Picture 4" descr="A tall tower with trees and a cloudy sky with Eiffel Tower in the background&#10;&#10;Description automatically generated">
            <a:extLst>
              <a:ext uri="{FF2B5EF4-FFF2-40B4-BE49-F238E27FC236}">
                <a16:creationId xmlns:a16="http://schemas.microsoft.com/office/drawing/2014/main" id="{A0E4A529-B36B-1BB3-339E-487FFE14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0" y="1429178"/>
            <a:ext cx="2961947" cy="197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9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Des </a:t>
            </a:r>
            <a:r>
              <a:rPr lang="en-GB" sz="4000" dirty="0" err="1"/>
              <a:t>sportifs</a:t>
            </a:r>
            <a:r>
              <a:rPr lang="en-GB" sz="4000" dirty="0"/>
              <a:t> </a:t>
            </a:r>
            <a:r>
              <a:rPr lang="en-GB" sz="4000" dirty="0" err="1"/>
              <a:t>admirables</a:t>
            </a:r>
            <a:endParaRPr lang="fr-FR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ABDE9-231A-A20D-54C4-C0918BF70426}"/>
              </a:ext>
            </a:extLst>
          </p:cNvPr>
          <p:cNvSpPr txBox="1"/>
          <p:nvPr/>
        </p:nvSpPr>
        <p:spPr>
          <a:xfrm>
            <a:off x="883920" y="1797433"/>
            <a:ext cx="110855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Entoure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expressions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décrire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(13) et </a:t>
            </a: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souligne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exprimer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opinion (12).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FD3F07-B480-6165-F2EE-CBECEA3FF4A9}"/>
              </a:ext>
            </a:extLst>
          </p:cNvPr>
          <p:cNvSpPr/>
          <p:nvPr/>
        </p:nvSpPr>
        <p:spPr>
          <a:xfrm>
            <a:off x="2953512" y="1797433"/>
            <a:ext cx="1316736" cy="49797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9A8A4-AA88-AC68-3EAD-22136C3810DB}"/>
              </a:ext>
            </a:extLst>
          </p:cNvPr>
          <p:cNvSpPr txBox="1"/>
          <p:nvPr/>
        </p:nvSpPr>
        <p:spPr>
          <a:xfrm>
            <a:off x="484631" y="2751151"/>
            <a:ext cx="37246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Teddy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qu’il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vraiment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inspirant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judoka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français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 Il y quatre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commencé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 faire du judo,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grâce 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42FC1-9190-B241-B844-9825A23118ED}"/>
              </a:ext>
            </a:extLst>
          </p:cNvPr>
          <p:cNvSpPr txBox="1"/>
          <p:nvPr/>
        </p:nvSpPr>
        <p:spPr>
          <a:xfrm>
            <a:off x="838200" y="4666096"/>
            <a:ext cx="372465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Kylian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Mbappé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plus grand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footballeur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monde.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exceptionnel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il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ambitieux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vrai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Lucas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3184F-4820-6EA8-3015-E9F48B1AF121}"/>
              </a:ext>
            </a:extLst>
          </p:cNvPr>
          <p:cNvSpPr txBox="1"/>
          <p:nvPr/>
        </p:nvSpPr>
        <p:spPr>
          <a:xfrm>
            <a:off x="4660394" y="3269451"/>
            <a:ext cx="351739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suis fan 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’Estelle Mossely.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trouve que c’est important de voir des femmes dans la boxe. Elle est courageuse et surtout très forte ! Il faut donner plus de visibilité aux femmes dans le sport selon moi.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Sacha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0B2C3-8BB6-BE3E-D8A8-FA02DD340CAD}"/>
              </a:ext>
            </a:extLst>
          </p:cNvPr>
          <p:cNvSpPr txBox="1"/>
          <p:nvPr/>
        </p:nvSpPr>
        <p:spPr>
          <a:xfrm>
            <a:off x="8476488" y="3269451"/>
            <a:ext cx="3294889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 sportive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préférée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Yuan Jia Nan. Elle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véritable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Elle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Chine,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j’aime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bien que ma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représentée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l’athlète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idéale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talentueuse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persévérante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surtout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travailleuse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4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76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Des </a:t>
            </a:r>
            <a:r>
              <a:rPr lang="en-GB" sz="4000" dirty="0" err="1"/>
              <a:t>sportifs</a:t>
            </a:r>
            <a:r>
              <a:rPr lang="en-GB" sz="4000" dirty="0"/>
              <a:t> </a:t>
            </a:r>
            <a:r>
              <a:rPr lang="en-GB" sz="4000" dirty="0" err="1"/>
              <a:t>admirables</a:t>
            </a:r>
            <a:endParaRPr lang="fr-FR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ABDE9-231A-A20D-54C4-C0918BF70426}"/>
              </a:ext>
            </a:extLst>
          </p:cNvPr>
          <p:cNvSpPr txBox="1"/>
          <p:nvPr/>
        </p:nvSpPr>
        <p:spPr>
          <a:xfrm>
            <a:off x="838200" y="1659619"/>
            <a:ext cx="99425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 -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Entoure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expressions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décrire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Souligne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expressions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exprimer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opinion (12).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FD3F07-B480-6165-F2EE-CBECEA3FF4A9}"/>
              </a:ext>
            </a:extLst>
          </p:cNvPr>
          <p:cNvSpPr/>
          <p:nvPr/>
        </p:nvSpPr>
        <p:spPr>
          <a:xfrm>
            <a:off x="2701862" y="1643648"/>
            <a:ext cx="1316736" cy="49797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9A8A4-AA88-AC68-3EAD-22136C3810DB}"/>
              </a:ext>
            </a:extLst>
          </p:cNvPr>
          <p:cNvSpPr txBox="1"/>
          <p:nvPr/>
        </p:nvSpPr>
        <p:spPr>
          <a:xfrm>
            <a:off x="478534" y="2929453"/>
            <a:ext cx="37246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Teddy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qu’il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vraiment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inspirant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judoka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français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 Il y quatre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commencé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 faire du judo,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grâce 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42FC1-9190-B241-B844-9825A23118ED}"/>
              </a:ext>
            </a:extLst>
          </p:cNvPr>
          <p:cNvSpPr txBox="1"/>
          <p:nvPr/>
        </p:nvSpPr>
        <p:spPr>
          <a:xfrm>
            <a:off x="762006" y="4984802"/>
            <a:ext cx="372465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Kylian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Mbappé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plus grand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footballeur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monde.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exceptionnel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il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ambitieux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vrai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Lucas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3184F-4820-6EA8-3015-E9F48B1AF121}"/>
              </a:ext>
            </a:extLst>
          </p:cNvPr>
          <p:cNvSpPr txBox="1"/>
          <p:nvPr/>
        </p:nvSpPr>
        <p:spPr>
          <a:xfrm>
            <a:off x="4660394" y="3269451"/>
            <a:ext cx="351739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suis fan 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’Estelle Mossely.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trouve que c’est important de voir des femmes dans la boxe. Elle est courageuse et surtout très forte ! Il faut donner plus de visibilité aux femmes dans le sport selon moi.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Sacha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1DFFB-C458-6B5E-B397-67C3FB4DBFC5}"/>
              </a:ext>
            </a:extLst>
          </p:cNvPr>
          <p:cNvSpPr txBox="1"/>
          <p:nvPr/>
        </p:nvSpPr>
        <p:spPr>
          <a:xfrm>
            <a:off x="8377424" y="3689468"/>
            <a:ext cx="3294889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 sportive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préférée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Yuan Jia Nan. Elle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véritable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Elle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Chine,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j’aime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bien que ma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représentée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l’athlète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idéale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talentueuse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persévérante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surtout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travailleuse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97940B-CAB3-97E0-2179-0267ED15B62B}"/>
              </a:ext>
            </a:extLst>
          </p:cNvPr>
          <p:cNvSpPr/>
          <p:nvPr/>
        </p:nvSpPr>
        <p:spPr>
          <a:xfrm>
            <a:off x="1975864" y="3269451"/>
            <a:ext cx="977648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DA8DA9-11FC-532E-FD5D-A542B354CDEE}"/>
              </a:ext>
            </a:extLst>
          </p:cNvPr>
          <p:cNvSpPr/>
          <p:nvPr/>
        </p:nvSpPr>
        <p:spPr>
          <a:xfrm>
            <a:off x="1245868" y="3497754"/>
            <a:ext cx="977648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C531AF-B2C2-0BAA-F37F-00EED8056621}"/>
              </a:ext>
            </a:extLst>
          </p:cNvPr>
          <p:cNvSpPr/>
          <p:nvPr/>
        </p:nvSpPr>
        <p:spPr>
          <a:xfrm>
            <a:off x="838200" y="5321442"/>
            <a:ext cx="3523488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4BB49-C07E-8341-0421-0F28D655173E}"/>
              </a:ext>
            </a:extLst>
          </p:cNvPr>
          <p:cNvSpPr/>
          <p:nvPr/>
        </p:nvSpPr>
        <p:spPr>
          <a:xfrm>
            <a:off x="762006" y="5861965"/>
            <a:ext cx="1461510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93E8B-C1B5-7450-4C49-64BFBA270A2E}"/>
              </a:ext>
            </a:extLst>
          </p:cNvPr>
          <p:cNvSpPr/>
          <p:nvPr/>
        </p:nvSpPr>
        <p:spPr>
          <a:xfrm>
            <a:off x="2953512" y="5861964"/>
            <a:ext cx="1078992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8DD41A-D61D-A3BA-F655-669A5992AC0E}"/>
              </a:ext>
            </a:extLst>
          </p:cNvPr>
          <p:cNvSpPr/>
          <p:nvPr/>
        </p:nvSpPr>
        <p:spPr>
          <a:xfrm>
            <a:off x="2727774" y="6161265"/>
            <a:ext cx="1475416" cy="24122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E31F96-7671-0C64-852E-DAB5F8903669}"/>
              </a:ext>
            </a:extLst>
          </p:cNvPr>
          <p:cNvSpPr/>
          <p:nvPr/>
        </p:nvSpPr>
        <p:spPr>
          <a:xfrm>
            <a:off x="5719574" y="4142183"/>
            <a:ext cx="1243583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635F46-15AB-0E72-FEB6-F39D43480CCD}"/>
              </a:ext>
            </a:extLst>
          </p:cNvPr>
          <p:cNvSpPr/>
          <p:nvPr/>
        </p:nvSpPr>
        <p:spPr>
          <a:xfrm>
            <a:off x="5084064" y="4385996"/>
            <a:ext cx="729996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24A35D-4E2D-2A6A-C8C4-2E14A3968B4B}"/>
              </a:ext>
            </a:extLst>
          </p:cNvPr>
          <p:cNvSpPr/>
          <p:nvPr/>
        </p:nvSpPr>
        <p:spPr>
          <a:xfrm>
            <a:off x="8181973" y="5666532"/>
            <a:ext cx="1056516" cy="26723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BDBD35-BDBA-8E41-3BBD-8EF32EB2320B}"/>
              </a:ext>
            </a:extLst>
          </p:cNvPr>
          <p:cNvSpPr/>
          <p:nvPr/>
        </p:nvSpPr>
        <p:spPr>
          <a:xfrm>
            <a:off x="8388509" y="5906861"/>
            <a:ext cx="1315963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A90585-7D9D-A3F1-F47F-BA7F0047C382}"/>
              </a:ext>
            </a:extLst>
          </p:cNvPr>
          <p:cNvSpPr/>
          <p:nvPr/>
        </p:nvSpPr>
        <p:spPr>
          <a:xfrm>
            <a:off x="9893809" y="5911510"/>
            <a:ext cx="1360171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B0448C-5C3E-FD01-0012-1BB86347C3B1}"/>
              </a:ext>
            </a:extLst>
          </p:cNvPr>
          <p:cNvSpPr/>
          <p:nvPr/>
        </p:nvSpPr>
        <p:spPr>
          <a:xfrm>
            <a:off x="9188961" y="6251486"/>
            <a:ext cx="1360170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864F93-FF4C-5F9F-1B6E-DE5810752957}"/>
              </a:ext>
            </a:extLst>
          </p:cNvPr>
          <p:cNvCxnSpPr>
            <a:cxnSpLocks/>
          </p:cNvCxnSpPr>
          <p:nvPr/>
        </p:nvCxnSpPr>
        <p:spPr>
          <a:xfrm>
            <a:off x="487686" y="3269451"/>
            <a:ext cx="87477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EB9FB0-4B22-D6EF-7A0E-4C44BB218B82}"/>
              </a:ext>
            </a:extLst>
          </p:cNvPr>
          <p:cNvCxnSpPr>
            <a:cxnSpLocks/>
          </p:cNvCxnSpPr>
          <p:nvPr/>
        </p:nvCxnSpPr>
        <p:spPr>
          <a:xfrm>
            <a:off x="2715768" y="3269451"/>
            <a:ext cx="13167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1CC0BB-500D-DBF4-5A32-577793971F94}"/>
              </a:ext>
            </a:extLst>
          </p:cNvPr>
          <p:cNvCxnSpPr>
            <a:cxnSpLocks/>
          </p:cNvCxnSpPr>
          <p:nvPr/>
        </p:nvCxnSpPr>
        <p:spPr>
          <a:xfrm flipV="1">
            <a:off x="3072390" y="3497754"/>
            <a:ext cx="1024122" cy="1113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21CEE9-B29B-64BC-A694-EF2E02FF239B}"/>
              </a:ext>
            </a:extLst>
          </p:cNvPr>
          <p:cNvCxnSpPr>
            <a:cxnSpLocks/>
          </p:cNvCxnSpPr>
          <p:nvPr/>
        </p:nvCxnSpPr>
        <p:spPr>
          <a:xfrm>
            <a:off x="838200" y="5321442"/>
            <a:ext cx="121005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E7DB75-DED3-6234-639D-00382BFD6757}"/>
              </a:ext>
            </a:extLst>
          </p:cNvPr>
          <p:cNvCxnSpPr>
            <a:cxnSpLocks/>
          </p:cNvCxnSpPr>
          <p:nvPr/>
        </p:nvCxnSpPr>
        <p:spPr>
          <a:xfrm>
            <a:off x="838200" y="5861964"/>
            <a:ext cx="150266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79D2E-F9B9-3D61-0FEE-CEDE04CB2902}"/>
              </a:ext>
            </a:extLst>
          </p:cNvPr>
          <p:cNvCxnSpPr>
            <a:cxnSpLocks/>
          </p:cNvCxnSpPr>
          <p:nvPr/>
        </p:nvCxnSpPr>
        <p:spPr>
          <a:xfrm>
            <a:off x="808483" y="6407474"/>
            <a:ext cx="104774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9AB79D-EB41-BB21-53EC-D372D30B2178}"/>
              </a:ext>
            </a:extLst>
          </p:cNvPr>
          <p:cNvCxnSpPr>
            <a:cxnSpLocks/>
          </p:cNvCxnSpPr>
          <p:nvPr/>
        </p:nvCxnSpPr>
        <p:spPr>
          <a:xfrm>
            <a:off x="4736598" y="3580364"/>
            <a:ext cx="11612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28093B-BEE8-A97D-1CF4-7E766DEA46EA}"/>
              </a:ext>
            </a:extLst>
          </p:cNvPr>
          <p:cNvCxnSpPr>
            <a:cxnSpLocks/>
          </p:cNvCxnSpPr>
          <p:nvPr/>
        </p:nvCxnSpPr>
        <p:spPr>
          <a:xfrm>
            <a:off x="4736598" y="3891277"/>
            <a:ext cx="145389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F13FF7-32B6-A4BF-2386-11792D77D86A}"/>
              </a:ext>
            </a:extLst>
          </p:cNvPr>
          <p:cNvCxnSpPr>
            <a:cxnSpLocks/>
          </p:cNvCxnSpPr>
          <p:nvPr/>
        </p:nvCxnSpPr>
        <p:spPr>
          <a:xfrm>
            <a:off x="5282189" y="5259129"/>
            <a:ext cx="105460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316A87F-93DB-7E02-E5CA-0B5363E9AAD4}"/>
              </a:ext>
            </a:extLst>
          </p:cNvPr>
          <p:cNvCxnSpPr>
            <a:cxnSpLocks/>
          </p:cNvCxnSpPr>
          <p:nvPr/>
        </p:nvCxnSpPr>
        <p:spPr>
          <a:xfrm>
            <a:off x="9409552" y="5158538"/>
            <a:ext cx="112470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F21581-8808-5AA6-5D60-D8724EF02058}"/>
              </a:ext>
            </a:extLst>
          </p:cNvPr>
          <p:cNvCxnSpPr>
            <a:cxnSpLocks/>
          </p:cNvCxnSpPr>
          <p:nvPr/>
        </p:nvCxnSpPr>
        <p:spPr>
          <a:xfrm flipV="1">
            <a:off x="9971905" y="5760021"/>
            <a:ext cx="1106425" cy="1139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D52A3A-E1AC-817D-78A8-8C6FA538A566}"/>
              </a:ext>
            </a:extLst>
          </p:cNvPr>
          <p:cNvCxnSpPr>
            <a:cxnSpLocks/>
          </p:cNvCxnSpPr>
          <p:nvPr/>
        </p:nvCxnSpPr>
        <p:spPr>
          <a:xfrm flipV="1">
            <a:off x="8492131" y="4025701"/>
            <a:ext cx="2535169" cy="688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370BF80-4057-61D4-7884-09BA301AB05F}"/>
              </a:ext>
            </a:extLst>
          </p:cNvPr>
          <p:cNvSpPr/>
          <p:nvPr/>
        </p:nvSpPr>
        <p:spPr>
          <a:xfrm>
            <a:off x="8388509" y="4278029"/>
            <a:ext cx="1978508" cy="3109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AC145A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44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Des </a:t>
            </a:r>
            <a:r>
              <a:rPr lang="en-GB" sz="4000" dirty="0" err="1"/>
              <a:t>sportifs</a:t>
            </a:r>
            <a:r>
              <a:rPr lang="en-GB" sz="4000" dirty="0"/>
              <a:t> </a:t>
            </a:r>
            <a:r>
              <a:rPr lang="en-GB" sz="4000" dirty="0" err="1"/>
              <a:t>admirables</a:t>
            </a:r>
            <a:endParaRPr lang="fr-FR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ABDE9-231A-A20D-54C4-C0918BF70426}"/>
              </a:ext>
            </a:extLst>
          </p:cNvPr>
          <p:cNvSpPr txBox="1"/>
          <p:nvPr/>
        </p:nvSpPr>
        <p:spPr>
          <a:xfrm>
            <a:off x="838200" y="1952881"/>
            <a:ext cx="102168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Complète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tableau sur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sportifs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recherches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0A9A79-2C13-5AF3-0A6E-025DCCF69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04224"/>
              </p:ext>
            </p:extLst>
          </p:nvPr>
        </p:nvGraphicFramePr>
        <p:xfrm>
          <a:off x="1004062" y="3026165"/>
          <a:ext cx="9885172" cy="3460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1293">
                  <a:extLst>
                    <a:ext uri="{9D8B030D-6E8A-4147-A177-3AD203B41FA5}">
                      <a16:colId xmlns:a16="http://schemas.microsoft.com/office/drawing/2014/main" val="3988442740"/>
                    </a:ext>
                  </a:extLst>
                </a:gridCol>
                <a:gridCol w="2471293">
                  <a:extLst>
                    <a:ext uri="{9D8B030D-6E8A-4147-A177-3AD203B41FA5}">
                      <a16:colId xmlns:a16="http://schemas.microsoft.com/office/drawing/2014/main" val="2846935547"/>
                    </a:ext>
                  </a:extLst>
                </a:gridCol>
                <a:gridCol w="2471293">
                  <a:extLst>
                    <a:ext uri="{9D8B030D-6E8A-4147-A177-3AD203B41FA5}">
                      <a16:colId xmlns:a16="http://schemas.microsoft.com/office/drawing/2014/main" val="2805379499"/>
                    </a:ext>
                  </a:extLst>
                </a:gridCol>
                <a:gridCol w="2471293">
                  <a:extLst>
                    <a:ext uri="{9D8B030D-6E8A-4147-A177-3AD203B41FA5}">
                      <a16:colId xmlns:a16="http://schemas.microsoft.com/office/drawing/2014/main" val="2443221673"/>
                    </a:ext>
                  </a:extLst>
                </a:gridCol>
              </a:tblGrid>
              <a:tr h="9148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Discipline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Qualités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Titres /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médailles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124650"/>
                  </a:ext>
                </a:extLst>
              </a:tr>
              <a:tr h="635242"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 : Teddy </a:t>
                      </a:r>
                      <a:r>
                        <a:rPr lang="en-GB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Riner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Judo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Inspirant</a:t>
                      </a:r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 …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Médaille d’or aux JO de 2012 et 2016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237289"/>
                  </a:ext>
                </a:extLst>
              </a:tr>
              <a:tr h="635242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74783"/>
                  </a:ext>
                </a:extLst>
              </a:tr>
              <a:tr h="635242"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23559"/>
                  </a:ext>
                </a:extLst>
              </a:tr>
              <a:tr h="635242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3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8499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Des </a:t>
            </a:r>
            <a:r>
              <a:rPr lang="en-GB" sz="4000" dirty="0" err="1"/>
              <a:t>sportifs</a:t>
            </a:r>
            <a:r>
              <a:rPr lang="en-GB" sz="4000" dirty="0"/>
              <a:t> </a:t>
            </a:r>
            <a:r>
              <a:rPr lang="en-GB" sz="4000" dirty="0" err="1"/>
              <a:t>admirables</a:t>
            </a:r>
            <a:endParaRPr lang="fr-F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7B407-4CEF-4EBF-9E45-6F73C25E9C5A}"/>
              </a:ext>
            </a:extLst>
          </p:cNvPr>
          <p:cNvSpPr txBox="1"/>
          <p:nvPr/>
        </p:nvSpPr>
        <p:spPr>
          <a:xfrm>
            <a:off x="868680" y="1879729"/>
            <a:ext cx="106283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admirez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Discutez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phrases avec les suggestions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20CE8-56F2-4E8A-CB80-AF42D1F2155A}"/>
              </a:ext>
            </a:extLst>
          </p:cNvPr>
          <p:cNvSpPr txBox="1"/>
          <p:nvPr/>
        </p:nvSpPr>
        <p:spPr>
          <a:xfrm>
            <a:off x="100584" y="2959757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E11AD-8D5B-D2C2-A1C5-59446CE9346A}"/>
              </a:ext>
            </a:extLst>
          </p:cNvPr>
          <p:cNvSpPr txBox="1"/>
          <p:nvPr/>
        </p:nvSpPr>
        <p:spPr>
          <a:xfrm>
            <a:off x="100584" y="3451513"/>
            <a:ext cx="36606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 sportif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préféré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c’est...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sportive préférée, c’est...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994CA-2DA0-4402-2569-819776AA17BC}"/>
              </a:ext>
            </a:extLst>
          </p:cNvPr>
          <p:cNvSpPr txBox="1"/>
          <p:nvPr/>
        </p:nvSpPr>
        <p:spPr>
          <a:xfrm>
            <a:off x="100584" y="4245771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beaucoup…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1685B-4854-20AE-AF83-097A525D1280}"/>
              </a:ext>
            </a:extLst>
          </p:cNvPr>
          <p:cNvSpPr txBox="1"/>
          <p:nvPr/>
        </p:nvSpPr>
        <p:spPr>
          <a:xfrm>
            <a:off x="100584" y="4732253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suis fan de…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E731B-790D-C211-FB1D-BB735CD8038B}"/>
              </a:ext>
            </a:extLst>
          </p:cNvPr>
          <p:cNvSpPr txBox="1"/>
          <p:nvPr/>
        </p:nvSpPr>
        <p:spPr>
          <a:xfrm>
            <a:off x="5897880" y="2930018"/>
            <a:ext cx="16367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48E4C-3B19-B3B7-A92A-2EFB995D1EA9}"/>
              </a:ext>
            </a:extLst>
          </p:cNvPr>
          <p:cNvSpPr txBox="1"/>
          <p:nvPr/>
        </p:nvSpPr>
        <p:spPr>
          <a:xfrm>
            <a:off x="5897880" y="3432696"/>
            <a:ext cx="1725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01AF7-10EA-CD62-59C5-63D5F1807CA2}"/>
              </a:ext>
            </a:extLst>
          </p:cNvPr>
          <p:cNvSpPr txBox="1"/>
          <p:nvPr/>
        </p:nvSpPr>
        <p:spPr>
          <a:xfrm>
            <a:off x="5897880" y="3929605"/>
            <a:ext cx="154228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AB330-ADF3-8A4D-5A07-5C6AFCD30E27}"/>
              </a:ext>
            </a:extLst>
          </p:cNvPr>
          <p:cNvSpPr txBox="1"/>
          <p:nvPr/>
        </p:nvSpPr>
        <p:spPr>
          <a:xfrm>
            <a:off x="5897880" y="4416087"/>
            <a:ext cx="14508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C4038-F2E1-1E34-6C32-C95CBB1F5314}"/>
              </a:ext>
            </a:extLst>
          </p:cNvPr>
          <p:cNvSpPr txBox="1"/>
          <p:nvPr/>
        </p:nvSpPr>
        <p:spPr>
          <a:xfrm>
            <a:off x="3852672" y="3685155"/>
            <a:ext cx="19537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/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ED8BE-EEB0-BE86-15C7-F16721743D1E}"/>
              </a:ext>
            </a:extLst>
          </p:cNvPr>
          <p:cNvSpPr txBox="1"/>
          <p:nvPr/>
        </p:nvSpPr>
        <p:spPr>
          <a:xfrm>
            <a:off x="3852672" y="4208704"/>
            <a:ext cx="8686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BA28C-9E83-6867-04B3-A2AC0E40F580}"/>
              </a:ext>
            </a:extLst>
          </p:cNvPr>
          <p:cNvSpPr txBox="1"/>
          <p:nvPr/>
        </p:nvSpPr>
        <p:spPr>
          <a:xfrm>
            <a:off x="5897880" y="4902569"/>
            <a:ext cx="1825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6A1A7-4884-6F64-2D54-E3733168024F}"/>
              </a:ext>
            </a:extLst>
          </p:cNvPr>
          <p:cNvSpPr txBox="1"/>
          <p:nvPr/>
        </p:nvSpPr>
        <p:spPr>
          <a:xfrm>
            <a:off x="7714488" y="3504184"/>
            <a:ext cx="186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représente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86084-D84D-C6D1-2703-32FC50C7BE87}"/>
              </a:ext>
            </a:extLst>
          </p:cNvPr>
          <p:cNvSpPr txBox="1"/>
          <p:nvPr/>
        </p:nvSpPr>
        <p:spPr>
          <a:xfrm>
            <a:off x="7723632" y="3933487"/>
            <a:ext cx="1984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symbole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du/de la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44EB7-D284-82D9-1925-D3E3A63696D9}"/>
              </a:ext>
            </a:extLst>
          </p:cNvPr>
          <p:cNvSpPr txBox="1"/>
          <p:nvPr/>
        </p:nvSpPr>
        <p:spPr>
          <a:xfrm>
            <a:off x="1664208" y="5444437"/>
            <a:ext cx="11338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plus,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D6C20-1EAC-A803-5501-11F659B4A379}"/>
              </a:ext>
            </a:extLst>
          </p:cNvPr>
          <p:cNvSpPr txBox="1"/>
          <p:nvPr/>
        </p:nvSpPr>
        <p:spPr>
          <a:xfrm>
            <a:off x="1664208" y="5930919"/>
            <a:ext cx="16093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ailleurs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00C13-2D50-CBC6-6D55-CB2CB6BF70B7}"/>
              </a:ext>
            </a:extLst>
          </p:cNvPr>
          <p:cNvSpPr txBox="1"/>
          <p:nvPr/>
        </p:nvSpPr>
        <p:spPr>
          <a:xfrm>
            <a:off x="1664208" y="6417401"/>
            <a:ext cx="20116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aussi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D0EDCC-A88A-FBBF-5A73-A43EC88BCCB7}"/>
              </a:ext>
            </a:extLst>
          </p:cNvPr>
          <p:cNvSpPr txBox="1"/>
          <p:nvPr/>
        </p:nvSpPr>
        <p:spPr>
          <a:xfrm>
            <a:off x="3761232" y="5930919"/>
            <a:ext cx="2206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/il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D6BCA-2474-E70F-011E-8F9FDDFFDABC}"/>
              </a:ext>
            </a:extLst>
          </p:cNvPr>
          <p:cNvSpPr txBox="1"/>
          <p:nvPr/>
        </p:nvSpPr>
        <p:spPr>
          <a:xfrm>
            <a:off x="9744456" y="2959757"/>
            <a:ext cx="19568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(l’)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C4B473-2571-74BF-DDF5-A501CFA17597}"/>
              </a:ext>
            </a:extLst>
          </p:cNvPr>
          <p:cNvSpPr txBox="1"/>
          <p:nvPr/>
        </p:nvSpPr>
        <p:spPr>
          <a:xfrm>
            <a:off x="9747504" y="3443123"/>
            <a:ext cx="2237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sport.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22022-EE2E-B7B6-106C-EB7745B84ACE}"/>
              </a:ext>
            </a:extLst>
          </p:cNvPr>
          <p:cNvSpPr txBox="1"/>
          <p:nvPr/>
        </p:nvSpPr>
        <p:spPr>
          <a:xfrm>
            <a:off x="9747504" y="3929605"/>
            <a:ext cx="17495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crème de la crème.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5C22B-389E-0375-61DE-3019F1C4B085}"/>
              </a:ext>
            </a:extLst>
          </p:cNvPr>
          <p:cNvSpPr txBox="1"/>
          <p:nvPr/>
        </p:nvSpPr>
        <p:spPr>
          <a:xfrm>
            <a:off x="9747504" y="4684072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persévérance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E1A10-7323-B63F-478D-D04C9E073200}"/>
              </a:ext>
            </a:extLst>
          </p:cNvPr>
          <p:cNvSpPr txBox="1"/>
          <p:nvPr/>
        </p:nvSpPr>
        <p:spPr>
          <a:xfrm>
            <a:off x="9744456" y="5170554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détermination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3F442A-ADE9-D5D1-9AEC-153B0698FA6A}"/>
              </a:ext>
            </a:extLst>
          </p:cNvPr>
          <p:cNvSpPr txBox="1"/>
          <p:nvPr/>
        </p:nvSpPr>
        <p:spPr>
          <a:xfrm>
            <a:off x="9744456" y="5653920"/>
            <a:ext cx="20817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(le)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dépassement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soi.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8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8499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Des </a:t>
            </a:r>
            <a:r>
              <a:rPr lang="en-GB" sz="4000" dirty="0" err="1"/>
              <a:t>sportifs</a:t>
            </a:r>
            <a:r>
              <a:rPr lang="en-GB" sz="4000" dirty="0"/>
              <a:t> </a:t>
            </a:r>
            <a:r>
              <a:rPr lang="en-GB" sz="4000" dirty="0" err="1"/>
              <a:t>admirables</a:t>
            </a:r>
            <a:endParaRPr lang="fr-F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7B407-4CEF-4EBF-9E45-6F73C25E9C5A}"/>
              </a:ext>
            </a:extLst>
          </p:cNvPr>
          <p:cNvSpPr txBox="1"/>
          <p:nvPr/>
        </p:nvSpPr>
        <p:spPr>
          <a:xfrm>
            <a:off x="868680" y="1879729"/>
            <a:ext cx="106283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Partagez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phrases avec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Partagez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phrase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20CE8-56F2-4E8A-CB80-AF42D1F2155A}"/>
              </a:ext>
            </a:extLst>
          </p:cNvPr>
          <p:cNvSpPr txBox="1"/>
          <p:nvPr/>
        </p:nvSpPr>
        <p:spPr>
          <a:xfrm>
            <a:off x="100584" y="2959757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E11AD-8D5B-D2C2-A1C5-59446CE9346A}"/>
              </a:ext>
            </a:extLst>
          </p:cNvPr>
          <p:cNvSpPr txBox="1"/>
          <p:nvPr/>
        </p:nvSpPr>
        <p:spPr>
          <a:xfrm>
            <a:off x="100584" y="3451513"/>
            <a:ext cx="36606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 sportif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préféré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c’est...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sportive préférée, c’est...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994CA-2DA0-4402-2569-819776AA17BC}"/>
              </a:ext>
            </a:extLst>
          </p:cNvPr>
          <p:cNvSpPr txBox="1"/>
          <p:nvPr/>
        </p:nvSpPr>
        <p:spPr>
          <a:xfrm>
            <a:off x="100584" y="4245771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beaucoup…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1685B-4854-20AE-AF83-097A525D1280}"/>
              </a:ext>
            </a:extLst>
          </p:cNvPr>
          <p:cNvSpPr txBox="1"/>
          <p:nvPr/>
        </p:nvSpPr>
        <p:spPr>
          <a:xfrm>
            <a:off x="100584" y="4732253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suis fan de…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E731B-790D-C211-FB1D-BB735CD8038B}"/>
              </a:ext>
            </a:extLst>
          </p:cNvPr>
          <p:cNvSpPr txBox="1"/>
          <p:nvPr/>
        </p:nvSpPr>
        <p:spPr>
          <a:xfrm>
            <a:off x="5897880" y="2930018"/>
            <a:ext cx="16367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48E4C-3B19-B3B7-A92A-2EFB995D1EA9}"/>
              </a:ext>
            </a:extLst>
          </p:cNvPr>
          <p:cNvSpPr txBox="1"/>
          <p:nvPr/>
        </p:nvSpPr>
        <p:spPr>
          <a:xfrm>
            <a:off x="5897880" y="3432696"/>
            <a:ext cx="1725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01AF7-10EA-CD62-59C5-63D5F1807CA2}"/>
              </a:ext>
            </a:extLst>
          </p:cNvPr>
          <p:cNvSpPr txBox="1"/>
          <p:nvPr/>
        </p:nvSpPr>
        <p:spPr>
          <a:xfrm>
            <a:off x="5897880" y="3929605"/>
            <a:ext cx="154228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AB330-ADF3-8A4D-5A07-5C6AFCD30E27}"/>
              </a:ext>
            </a:extLst>
          </p:cNvPr>
          <p:cNvSpPr txBox="1"/>
          <p:nvPr/>
        </p:nvSpPr>
        <p:spPr>
          <a:xfrm>
            <a:off x="5897880" y="4416087"/>
            <a:ext cx="14508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C4038-F2E1-1E34-6C32-C95CBB1F5314}"/>
              </a:ext>
            </a:extLst>
          </p:cNvPr>
          <p:cNvSpPr txBox="1"/>
          <p:nvPr/>
        </p:nvSpPr>
        <p:spPr>
          <a:xfrm>
            <a:off x="3852672" y="3685155"/>
            <a:ext cx="19537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/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ED8BE-EEB0-BE86-15C7-F16721743D1E}"/>
              </a:ext>
            </a:extLst>
          </p:cNvPr>
          <p:cNvSpPr txBox="1"/>
          <p:nvPr/>
        </p:nvSpPr>
        <p:spPr>
          <a:xfrm>
            <a:off x="3852672" y="4208704"/>
            <a:ext cx="8686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BA28C-9E83-6867-04B3-A2AC0E40F580}"/>
              </a:ext>
            </a:extLst>
          </p:cNvPr>
          <p:cNvSpPr txBox="1"/>
          <p:nvPr/>
        </p:nvSpPr>
        <p:spPr>
          <a:xfrm>
            <a:off x="5897880" y="4902569"/>
            <a:ext cx="1825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6A1A7-4884-6F64-2D54-E3733168024F}"/>
              </a:ext>
            </a:extLst>
          </p:cNvPr>
          <p:cNvSpPr txBox="1"/>
          <p:nvPr/>
        </p:nvSpPr>
        <p:spPr>
          <a:xfrm>
            <a:off x="7714488" y="3504184"/>
            <a:ext cx="186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représente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DDAC5-B017-E743-6108-2C4A760220C6}"/>
              </a:ext>
            </a:extLst>
          </p:cNvPr>
          <p:cNvSpPr txBox="1"/>
          <p:nvPr/>
        </p:nvSpPr>
        <p:spPr>
          <a:xfrm>
            <a:off x="9744456" y="2959757"/>
            <a:ext cx="19568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(l’)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idéale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6A05E5-056E-336F-2900-474916963C8D}"/>
              </a:ext>
            </a:extLst>
          </p:cNvPr>
          <p:cNvSpPr txBox="1"/>
          <p:nvPr/>
        </p:nvSpPr>
        <p:spPr>
          <a:xfrm>
            <a:off x="9747504" y="3443123"/>
            <a:ext cx="2237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meilleur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sport.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D0271-9DEC-1BE0-5B93-911A4DDE144F}"/>
              </a:ext>
            </a:extLst>
          </p:cNvPr>
          <p:cNvSpPr txBox="1"/>
          <p:nvPr/>
        </p:nvSpPr>
        <p:spPr>
          <a:xfrm>
            <a:off x="9747504" y="3929605"/>
            <a:ext cx="17495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crème de la crème.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A4654-D158-FC4C-EB7A-BECB61205BF8}"/>
              </a:ext>
            </a:extLst>
          </p:cNvPr>
          <p:cNvSpPr txBox="1"/>
          <p:nvPr/>
        </p:nvSpPr>
        <p:spPr>
          <a:xfrm>
            <a:off x="9747504" y="4684072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persévérance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83CBD7-724D-AC35-17AE-4615C5C9FF74}"/>
              </a:ext>
            </a:extLst>
          </p:cNvPr>
          <p:cNvSpPr txBox="1"/>
          <p:nvPr/>
        </p:nvSpPr>
        <p:spPr>
          <a:xfrm>
            <a:off x="9744456" y="5170554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(la)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détermination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86084-D84D-C6D1-2703-32FC50C7BE87}"/>
              </a:ext>
            </a:extLst>
          </p:cNvPr>
          <p:cNvSpPr txBox="1"/>
          <p:nvPr/>
        </p:nvSpPr>
        <p:spPr>
          <a:xfrm>
            <a:off x="7723632" y="3933487"/>
            <a:ext cx="1984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symbole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du/de la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44EB7-D284-82D9-1925-D3E3A63696D9}"/>
              </a:ext>
            </a:extLst>
          </p:cNvPr>
          <p:cNvSpPr txBox="1"/>
          <p:nvPr/>
        </p:nvSpPr>
        <p:spPr>
          <a:xfrm>
            <a:off x="1664208" y="5444437"/>
            <a:ext cx="11338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plus,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D6C20-1EAC-A803-5501-11F659B4A379}"/>
              </a:ext>
            </a:extLst>
          </p:cNvPr>
          <p:cNvSpPr txBox="1"/>
          <p:nvPr/>
        </p:nvSpPr>
        <p:spPr>
          <a:xfrm>
            <a:off x="1664208" y="5930919"/>
            <a:ext cx="16093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ailleurs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00C13-2D50-CBC6-6D55-CB2CB6BF70B7}"/>
              </a:ext>
            </a:extLst>
          </p:cNvPr>
          <p:cNvSpPr txBox="1"/>
          <p:nvPr/>
        </p:nvSpPr>
        <p:spPr>
          <a:xfrm>
            <a:off x="1664208" y="6417401"/>
            <a:ext cx="20116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aussi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D0EDCC-A88A-FBBF-5A73-A43EC88BCCB7}"/>
              </a:ext>
            </a:extLst>
          </p:cNvPr>
          <p:cNvSpPr txBox="1"/>
          <p:nvPr/>
        </p:nvSpPr>
        <p:spPr>
          <a:xfrm>
            <a:off x="3761232" y="5930919"/>
            <a:ext cx="2206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/il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adjectif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AE1AD-671F-A7B0-5C60-6162740BE8E4}"/>
              </a:ext>
            </a:extLst>
          </p:cNvPr>
          <p:cNvSpPr txBox="1"/>
          <p:nvPr/>
        </p:nvSpPr>
        <p:spPr>
          <a:xfrm>
            <a:off x="9744456" y="5653920"/>
            <a:ext cx="20817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(le)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dépassement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soi.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4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41D8F4-D426-4016-BED5-6D252705B56D}"/>
</file>

<file path=customXml/itemProps2.xml><?xml version="1.0" encoding="utf-8"?>
<ds:datastoreItem xmlns:ds="http://schemas.openxmlformats.org/officeDocument/2006/customXml" ds:itemID="{69B5BA52-DE16-4CF0-920F-EBD10027695C}"/>
</file>

<file path=customXml/itemProps3.xml><?xml version="1.0" encoding="utf-8"?>
<ds:datastoreItem xmlns:ds="http://schemas.openxmlformats.org/officeDocument/2006/customXml" ds:itemID="{092F3BB4-15D3-4A5E-BCE6-D6045AA775B7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2548</Words>
  <Application>Microsoft Office PowerPoint</Application>
  <PresentationFormat>Widescreen</PresentationFormat>
  <Paragraphs>290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inherit</vt:lpstr>
      <vt:lpstr>Wingdings</vt:lpstr>
      <vt:lpstr>1_Office Theme</vt:lpstr>
      <vt:lpstr>Culture Days – Français</vt:lpstr>
      <vt:lpstr>Leçon 2 – Les valeurs du sport</vt:lpstr>
      <vt:lpstr>PowerPoint Presentation</vt:lpstr>
      <vt:lpstr>Objectifs</vt:lpstr>
      <vt:lpstr>Des sportifs admirables</vt:lpstr>
      <vt:lpstr>Des sportifs admirables</vt:lpstr>
      <vt:lpstr>Des sportifs admirables</vt:lpstr>
      <vt:lpstr>Des sportifs admirables</vt:lpstr>
      <vt:lpstr>Des sportifs admirables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faut / on doit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Objectifs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Days – Français</dc:title>
  <dc:creator>Antoine Prins</dc:creator>
  <cp:lastModifiedBy>Antoine Prins</cp:lastModifiedBy>
  <cp:revision>4</cp:revision>
  <dcterms:created xsi:type="dcterms:W3CDTF">2024-06-02T17:20:02Z</dcterms:created>
  <dcterms:modified xsi:type="dcterms:W3CDTF">2024-06-03T11:38:15Z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