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g8nwX4GfwyE2Sh2rJPFPbsLUSu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29241D9-0D54-47E5-AE92-9F6D58C892A2}">
  <a:tblStyle styleId="{C29241D9-0D54-47E5-AE92-9F6D58C892A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ustomXml" Target="../customXml/item1.xml"/><Relationship Id="rId21" Type="http://schemas.openxmlformats.org/officeDocument/2006/relationships/slide" Target="slides/slide16.xml"/><Relationship Id="rId3" Type="http://schemas.openxmlformats.org/officeDocument/2006/relationships/tableStyles" Target="tableStyles.xml"/><Relationship Id="rId25" Type="http://customschemas.google.com/relationships/presentationmetadata" Target="meta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0" Type="http://schemas.openxmlformats.org/officeDocument/2006/relationships/slide" Target="slides/slide15.xml"/><Relationship Id="rId2" Type="http://schemas.openxmlformats.org/officeDocument/2006/relationships/presProps" Target="presProps.xml"/><Relationship Id="rId16" Type="http://schemas.openxmlformats.org/officeDocument/2006/relationships/slide" Target="slides/slide11.xml"/><Relationship Id="rId24" Type="http://schemas.openxmlformats.org/officeDocument/2006/relationships/slide" Target="slides/slide19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3" Type="http://schemas.openxmlformats.org/officeDocument/2006/relationships/slide" Target="slides/slide18.xml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28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" name="Google Shape;5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2" name="Google Shape;142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2" name="Google Shape;15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7" name="Google Shape;167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9" name="Google Shape;179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1" name="Google Shape;191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9" name="Google Shape;199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" name="Google Shape;61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9" name="Google Shape;6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8" name="Google Shape;7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0" name="Google Shape;9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2" name="Google Shape;10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2" name="Google Shape;112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2" name="Google Shape;122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2" name="Google Shape;132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2248"/>
              </a:buClr>
              <a:buSzPts val="6000"/>
              <a:buFont typeface="Arial"/>
              <a:buNone/>
              <a:defRPr sz="6000">
                <a:solidFill>
                  <a:srgbClr val="03224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2248"/>
              </a:buClr>
              <a:buSzPts val="2400"/>
              <a:buNone/>
              <a:defRPr sz="2400">
                <a:solidFill>
                  <a:srgbClr val="032248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ext 12pt">
  <p:cSld name="1_Text 12p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3"/>
          <p:cNvSpPr txBox="1"/>
          <p:nvPr>
            <p:ph type="title"/>
          </p:nvPr>
        </p:nvSpPr>
        <p:spPr>
          <a:xfrm>
            <a:off x="838200" y="137021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3"/>
          <p:cNvSpPr txBox="1"/>
          <p:nvPr>
            <p:ph idx="1" type="body"/>
          </p:nvPr>
        </p:nvSpPr>
        <p:spPr>
          <a:xfrm>
            <a:off x="768352" y="2327628"/>
            <a:ext cx="8134349" cy="3755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1600"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1600"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16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6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33"/>
          <p:cNvSpPr txBox="1"/>
          <p:nvPr>
            <p:ph idx="2" type="body"/>
          </p:nvPr>
        </p:nvSpPr>
        <p:spPr>
          <a:xfrm>
            <a:off x="10128251" y="2359026"/>
            <a:ext cx="1585380" cy="3724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933"/>
            </a:lvl1pPr>
            <a:lvl2pPr indent="-3810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933"/>
            </a:lvl2pPr>
            <a:lvl3pPr indent="-355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933"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933"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933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12pt">
  <p:cSld name="Text 12p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" name="Google Shape;32;p34"/>
          <p:cNvSpPr txBox="1"/>
          <p:nvPr>
            <p:ph idx="1" type="body"/>
          </p:nvPr>
        </p:nvSpPr>
        <p:spPr>
          <a:xfrm>
            <a:off x="6383866" y="6274696"/>
            <a:ext cx="5329767" cy="418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sz="800" cap="none">
                <a:solidFill>
                  <a:schemeClr val="dk2"/>
                </a:solidFill>
              </a:defRPr>
            </a:lvl1pPr>
            <a:lvl2pPr indent="-381000" lvl="1" marL="914400" algn="l">
              <a:lnSpc>
                <a:spcPct val="55541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66649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74055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74055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838200" y="137021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224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838200" y="3100590"/>
            <a:ext cx="10515600" cy="3205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2248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2248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2248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2248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2248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2248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2248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2248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6270074" y="0"/>
            <a:ext cx="5921926" cy="10620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5"/>
          <p:cNvSpPr/>
          <p:nvPr/>
        </p:nvSpPr>
        <p:spPr>
          <a:xfrm>
            <a:off x="0" y="1062038"/>
            <a:ext cx="12192000" cy="139126"/>
          </a:xfrm>
          <a:prstGeom prst="rect">
            <a:avLst/>
          </a:prstGeom>
          <a:solidFill>
            <a:srgbClr val="0322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5"/>
          <p:cNvSpPr/>
          <p:nvPr/>
        </p:nvSpPr>
        <p:spPr>
          <a:xfrm>
            <a:off x="4122362" y="657224"/>
            <a:ext cx="396566" cy="404863"/>
          </a:xfrm>
          <a:prstGeom prst="rect">
            <a:avLst/>
          </a:prstGeom>
          <a:solidFill>
            <a:srgbClr val="50077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5"/>
          <p:cNvSpPr/>
          <p:nvPr/>
        </p:nvSpPr>
        <p:spPr>
          <a:xfrm>
            <a:off x="3348719" y="657224"/>
            <a:ext cx="721445" cy="404863"/>
          </a:xfrm>
          <a:prstGeom prst="rect">
            <a:avLst/>
          </a:prstGeom>
          <a:solidFill>
            <a:srgbClr val="AC145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5"/>
          <p:cNvSpPr/>
          <p:nvPr/>
        </p:nvSpPr>
        <p:spPr>
          <a:xfrm>
            <a:off x="4003894" y="657224"/>
            <a:ext cx="159766" cy="404863"/>
          </a:xfrm>
          <a:prstGeom prst="rect">
            <a:avLst/>
          </a:prstGeom>
          <a:solidFill>
            <a:srgbClr val="34C6C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5"/>
          <p:cNvSpPr/>
          <p:nvPr/>
        </p:nvSpPr>
        <p:spPr>
          <a:xfrm>
            <a:off x="3296521" y="657224"/>
            <a:ext cx="93495" cy="404863"/>
          </a:xfrm>
          <a:prstGeom prst="rect">
            <a:avLst/>
          </a:prstGeom>
          <a:solidFill>
            <a:srgbClr val="52C15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5"/>
          <p:cNvSpPr/>
          <p:nvPr/>
        </p:nvSpPr>
        <p:spPr>
          <a:xfrm>
            <a:off x="270933" y="657224"/>
            <a:ext cx="3025588" cy="404863"/>
          </a:xfrm>
          <a:prstGeom prst="rect">
            <a:avLst/>
          </a:prstGeom>
          <a:solidFill>
            <a:srgbClr val="FFCA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5"/>
          <p:cNvSpPr txBox="1"/>
          <p:nvPr/>
        </p:nvSpPr>
        <p:spPr>
          <a:xfrm>
            <a:off x="270932" y="688007"/>
            <a:ext cx="3799232" cy="4418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i="0" lang="en-GB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CULTURE DAYS</a:t>
            </a:r>
            <a:endParaRPr b="1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black background with blue text&#10;&#10;Description automatically generated" id="18" name="Google Shape;18;p15"/>
          <p:cNvPicPr preferRelativeResize="0"/>
          <p:nvPr/>
        </p:nvPicPr>
        <p:blipFill rotWithShape="1">
          <a:blip r:embed="rId1">
            <a:alphaModFix/>
          </a:blip>
          <a:srcRect b="29545" l="11905" r="10582" t="26835"/>
          <a:stretch/>
        </p:blipFill>
        <p:spPr>
          <a:xfrm>
            <a:off x="287557" y="70674"/>
            <a:ext cx="2978932" cy="50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5"/>
          <p:cNvPicPr preferRelativeResize="0"/>
          <p:nvPr/>
        </p:nvPicPr>
        <p:blipFill rotWithShape="1">
          <a:blip r:embed="rId2">
            <a:alphaModFix amt="50000"/>
          </a:blip>
          <a:srcRect b="0" l="43926" r="0" t="0"/>
          <a:stretch/>
        </p:blipFill>
        <p:spPr>
          <a:xfrm>
            <a:off x="0" y="1864089"/>
            <a:ext cx="2535936" cy="456536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5"/>
          <p:cNvSpPr txBox="1"/>
          <p:nvPr>
            <p:ph type="title"/>
          </p:nvPr>
        </p:nvSpPr>
        <p:spPr>
          <a:xfrm>
            <a:off x="838200" y="137021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2248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3224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15"/>
          <p:cNvSpPr txBox="1"/>
          <p:nvPr>
            <p:ph idx="1" type="body"/>
          </p:nvPr>
        </p:nvSpPr>
        <p:spPr>
          <a:xfrm>
            <a:off x="838200" y="3100590"/>
            <a:ext cx="10515600" cy="3205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2248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3224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3224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3224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3224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2248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3224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25.png"/><Relationship Id="rId5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Relationship Id="rId5" Type="http://schemas.openxmlformats.org/officeDocument/2006/relationships/image" Target="../media/image22.png"/><Relationship Id="rId6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educacionfpydeportes.gob.es/reinounido/publicaciones-materiales/materiales-didacticos/primaria/canciones.html" TargetMode="External"/><Relationship Id="rId4" Type="http://schemas.openxmlformats.org/officeDocument/2006/relationships/image" Target="../media/image24.png"/><Relationship Id="rId5" Type="http://schemas.openxmlformats.org/officeDocument/2006/relationships/hyperlink" Target="https://shorturl.at/jovIK" TargetMode="External"/><Relationship Id="rId6" Type="http://schemas.openxmlformats.org/officeDocument/2006/relationships/hyperlink" Target="https://www.educacionfpydeportes.gob.es/reinounido/publicaciones-materiales/materiales-didacticos/primaria/canciones.html" TargetMode="External"/><Relationship Id="rId7" Type="http://schemas.openxmlformats.org/officeDocument/2006/relationships/image" Target="../media/image5.png"/><Relationship Id="rId8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educacionfpydeportes.gob.es/reinounido/publicaciones-materiales/materiales-didacticos/primaria/canciones.html" TargetMode="External"/><Relationship Id="rId4" Type="http://schemas.openxmlformats.org/officeDocument/2006/relationships/image" Target="../media/image24.png"/><Relationship Id="rId5" Type="http://schemas.openxmlformats.org/officeDocument/2006/relationships/hyperlink" Target="https://shorturl.at/jovIK" TargetMode="External"/><Relationship Id="rId6" Type="http://schemas.openxmlformats.org/officeDocument/2006/relationships/hyperlink" Target="https://www.educacionfpydeportes.gob.es/reinounido/publicaciones-materiales/materiales-didacticos/primaria/canciones.html" TargetMode="External"/><Relationship Id="rId7" Type="http://schemas.openxmlformats.org/officeDocument/2006/relationships/image" Target="../media/image5.png"/><Relationship Id="rId8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educacionfpydeportes.gob.es/reinounido/publicaciones-materiales/materiales-didacticos/primaria/canciones.html" TargetMode="External"/><Relationship Id="rId4" Type="http://schemas.openxmlformats.org/officeDocument/2006/relationships/image" Target="../media/image24.png"/><Relationship Id="rId5" Type="http://schemas.openxmlformats.org/officeDocument/2006/relationships/hyperlink" Target="https://shorturl.at/jovIK" TargetMode="External"/><Relationship Id="rId6" Type="http://schemas.openxmlformats.org/officeDocument/2006/relationships/hyperlink" Target="https://www.educacionfpydeportes.gob.es/reinounido/publicaciones-materiales/materiales-didacticos/primaria/canciones.html" TargetMode="External"/><Relationship Id="rId7" Type="http://schemas.openxmlformats.org/officeDocument/2006/relationships/image" Target="../media/image5.png"/><Relationship Id="rId8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25.png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25.png"/><Relationship Id="rId5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25.png"/><Relationship Id="rId5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25.pn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Spanish cultural performance</a:t>
            </a:r>
            <a:endParaRPr b="0" i="0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"/>
          <p:cNvSpPr/>
          <p:nvPr/>
        </p:nvSpPr>
        <p:spPr>
          <a:xfrm>
            <a:off x="6258910" y="4524703"/>
            <a:ext cx="5933090" cy="1083591"/>
          </a:xfrm>
          <a:prstGeom prst="rect">
            <a:avLst/>
          </a:prstGeom>
          <a:solidFill>
            <a:srgbClr val="40C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6321110" y="4635325"/>
            <a:ext cx="53573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Primary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"/>
          <p:cNvSpPr txBox="1"/>
          <p:nvPr>
            <p:ph type="ctrTitle"/>
          </p:nvPr>
        </p:nvSpPr>
        <p:spPr>
          <a:xfrm>
            <a:off x="3048000" y="2873415"/>
            <a:ext cx="9144000" cy="7330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2248"/>
              </a:buClr>
              <a:buSzPts val="4000"/>
              <a:buFont typeface="Arial"/>
              <a:buNone/>
            </a:pPr>
            <a:r>
              <a:rPr b="1" lang="en-GB" sz="4000">
                <a:latin typeface="Arial"/>
                <a:ea typeface="Arial"/>
                <a:cs typeface="Arial"/>
                <a:sym typeface="Arial"/>
              </a:rPr>
              <a:t>Spanish Cultural Performance 1 </a:t>
            </a:r>
            <a:endParaRPr sz="4000"/>
          </a:p>
        </p:txBody>
      </p:sp>
      <p:pic>
        <p:nvPicPr>
          <p:cNvPr id="58" name="Google Shape;5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04274"/>
            <a:ext cx="12192000" cy="1100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/>
        </p:nvSpPr>
        <p:spPr>
          <a:xfrm>
            <a:off x="1613926" y="1439830"/>
            <a:ext cx="10578074" cy="61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b="1" i="0" lang="en-GB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Mi barba tiene tres pelos </a:t>
            </a:r>
            <a:r>
              <a:rPr b="1" i="0" lang="en-GB" sz="3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1" i="0" lang="en-GB" sz="3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My beard’s got three hairs</a:t>
            </a:r>
            <a:endParaRPr b="0" i="0" sz="1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6"/>
          <p:cNvSpPr txBox="1"/>
          <p:nvPr/>
        </p:nvSpPr>
        <p:spPr>
          <a:xfrm>
            <a:off x="11696700" y="63420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6"/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Spanish cultural performance</a:t>
            </a:r>
            <a:endParaRPr b="0" i="0" sz="20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26"/>
          <p:cNvPicPr preferRelativeResize="0"/>
          <p:nvPr/>
        </p:nvPicPr>
        <p:blipFill rotWithShape="1">
          <a:blip r:embed="rId3">
            <a:alphaModFix/>
          </a:blip>
          <a:srcRect b="0" l="11092" r="4430" t="20379"/>
          <a:stretch/>
        </p:blipFill>
        <p:spPr>
          <a:xfrm>
            <a:off x="2601986" y="2584496"/>
            <a:ext cx="2181224" cy="2047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89262" y="4768846"/>
            <a:ext cx="1298648" cy="1298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27585" y="2119102"/>
            <a:ext cx="6263790" cy="442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"/>
          <p:cNvSpPr txBox="1"/>
          <p:nvPr/>
        </p:nvSpPr>
        <p:spPr>
          <a:xfrm>
            <a:off x="440518" y="1506321"/>
            <a:ext cx="8467428" cy="61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b="1" i="0" lang="en-GB" sz="30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Mi barba tiene tres pelos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2"/>
          <p:cNvSpPr txBox="1"/>
          <p:nvPr/>
        </p:nvSpPr>
        <p:spPr>
          <a:xfrm>
            <a:off x="11696700" y="63420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2"/>
          <p:cNvSpPr txBox="1"/>
          <p:nvPr/>
        </p:nvSpPr>
        <p:spPr>
          <a:xfrm>
            <a:off x="9715262" y="331227"/>
            <a:ext cx="3103815" cy="61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b="1" i="0" lang="en-GB" sz="3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Let’s sing!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1080" y="2328585"/>
            <a:ext cx="3733800" cy="166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41080" y="4355889"/>
            <a:ext cx="3544101" cy="1729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3825" y="2317218"/>
            <a:ext cx="3408556" cy="166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43825" y="4300307"/>
            <a:ext cx="3657977" cy="178544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2"/>
          <p:cNvSpPr txBox="1"/>
          <p:nvPr/>
        </p:nvSpPr>
        <p:spPr>
          <a:xfrm>
            <a:off x="2664625" y="2916886"/>
            <a:ext cx="41229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62" name="Google Shape;162;p12"/>
          <p:cNvSpPr txBox="1"/>
          <p:nvPr/>
        </p:nvSpPr>
        <p:spPr>
          <a:xfrm>
            <a:off x="2664625" y="4766904"/>
            <a:ext cx="41229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63" name="Google Shape;163;p12"/>
          <p:cNvSpPr txBox="1"/>
          <p:nvPr/>
        </p:nvSpPr>
        <p:spPr>
          <a:xfrm>
            <a:off x="7003206" y="2856680"/>
            <a:ext cx="41229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64" name="Google Shape;164;p12"/>
          <p:cNvSpPr txBox="1"/>
          <p:nvPr/>
        </p:nvSpPr>
        <p:spPr>
          <a:xfrm>
            <a:off x="7003206" y="4743859"/>
            <a:ext cx="41229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/>
          <p:nvPr/>
        </p:nvSpPr>
        <p:spPr>
          <a:xfrm>
            <a:off x="445840" y="1353687"/>
            <a:ext cx="10012610" cy="478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Otras canciones </a:t>
            </a:r>
            <a:r>
              <a:rPr b="1" i="0" lang="en-GB" sz="3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1" i="0" lang="en-GB" sz="3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Some other songs</a:t>
            </a:r>
            <a:endParaRPr b="0" i="0" sz="30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t/>
            </a:r>
            <a:endParaRPr b="0" i="0" sz="1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7"/>
          <p:cNvSpPr txBox="1"/>
          <p:nvPr/>
        </p:nvSpPr>
        <p:spPr>
          <a:xfrm>
            <a:off x="343470" y="2683817"/>
            <a:ext cx="4454471" cy="2250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900"/>
              <a:buFont typeface="Arial"/>
              <a:buNone/>
            </a:pPr>
            <a:r>
              <a:rPr b="1" i="0" lang="en-GB" sz="19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All the songs are available here:</a:t>
            </a:r>
            <a:endParaRPr b="0" i="0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7"/>
          <p:cNvSpPr txBox="1"/>
          <p:nvPr/>
        </p:nvSpPr>
        <p:spPr>
          <a:xfrm>
            <a:off x="11696700" y="63420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7"/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Spanish cultural performance</a:t>
            </a:r>
            <a:endParaRPr b="0" i="0" sz="20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2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24605" y="3182964"/>
            <a:ext cx="2518074" cy="232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7"/>
          <p:cNvSpPr txBox="1"/>
          <p:nvPr/>
        </p:nvSpPr>
        <p:spPr>
          <a:xfrm>
            <a:off x="2900840" y="5527112"/>
            <a:ext cx="19656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sng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https://shorturl.at/jovIK</a:t>
            </a:r>
            <a:endParaRPr b="0" i="0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2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43876" y="3823931"/>
            <a:ext cx="1057526" cy="755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29238" y="1832317"/>
            <a:ext cx="6898557" cy="4874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/>
          <p:nvPr/>
        </p:nvSpPr>
        <p:spPr>
          <a:xfrm>
            <a:off x="445840" y="1353687"/>
            <a:ext cx="10012610" cy="478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Otras canciones </a:t>
            </a:r>
            <a:r>
              <a:rPr b="1" i="0" lang="en-GB" sz="3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1" i="0" lang="en-GB" sz="3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Some other songs</a:t>
            </a:r>
            <a:endParaRPr b="0" i="0" sz="30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t/>
            </a:r>
            <a:endParaRPr b="0" i="0" sz="1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8"/>
          <p:cNvSpPr txBox="1"/>
          <p:nvPr/>
        </p:nvSpPr>
        <p:spPr>
          <a:xfrm>
            <a:off x="343470" y="2683817"/>
            <a:ext cx="4454471" cy="2250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900"/>
              <a:buFont typeface="Arial"/>
              <a:buNone/>
            </a:pPr>
            <a:r>
              <a:rPr b="1" i="0" lang="en-GB" sz="19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All the songs are available here:</a:t>
            </a:r>
            <a:endParaRPr b="0" i="0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8"/>
          <p:cNvSpPr txBox="1"/>
          <p:nvPr/>
        </p:nvSpPr>
        <p:spPr>
          <a:xfrm>
            <a:off x="11696700" y="63420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8"/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Spanish cultural performance</a:t>
            </a:r>
            <a:endParaRPr b="0" i="0" sz="20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2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24605" y="3182964"/>
            <a:ext cx="2518074" cy="232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8"/>
          <p:cNvSpPr txBox="1"/>
          <p:nvPr/>
        </p:nvSpPr>
        <p:spPr>
          <a:xfrm>
            <a:off x="2900840" y="5527112"/>
            <a:ext cx="19656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sng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https://shorturl.at/jovIK</a:t>
            </a:r>
            <a:endParaRPr b="0" i="0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28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43876" y="3823931"/>
            <a:ext cx="1057526" cy="755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29238" y="1832317"/>
            <a:ext cx="6898556" cy="4874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/>
          <p:nvPr/>
        </p:nvSpPr>
        <p:spPr>
          <a:xfrm>
            <a:off x="1118626" y="1439830"/>
            <a:ext cx="10578074" cy="61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b="1" i="0" lang="en-GB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Usos y recomendaciones </a:t>
            </a:r>
            <a:r>
              <a:rPr b="1" i="0" lang="en-GB" sz="3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1" i="0" lang="en-GB" sz="3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Uses and recommendations</a:t>
            </a:r>
            <a:endParaRPr b="0" i="0" sz="1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9"/>
          <p:cNvSpPr txBox="1"/>
          <p:nvPr/>
        </p:nvSpPr>
        <p:spPr>
          <a:xfrm>
            <a:off x="11696700" y="63420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9"/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Spanish cultural performance</a:t>
            </a:r>
            <a:endParaRPr b="0" i="0" sz="20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6" name="Google Shape;196;p29"/>
          <p:cNvGraphicFramePr/>
          <p:nvPr/>
        </p:nvGraphicFramePr>
        <p:xfrm>
          <a:off x="427383" y="218525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{C29241D9-0D54-47E5-AE92-9F6D58C892A2}</a:tableStyleId>
              </a:tblPr>
              <a:tblGrid>
                <a:gridCol w="1968625"/>
                <a:gridCol w="1180100"/>
                <a:gridCol w="1174800"/>
                <a:gridCol w="1325800"/>
                <a:gridCol w="1064875"/>
                <a:gridCol w="2831600"/>
                <a:gridCol w="1599275"/>
              </a:tblGrid>
              <a:tr h="562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DA1F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Song name</a:t>
                      </a:r>
                      <a:endParaRPr b="1" i="0" sz="1400" u="none" cap="none" strike="noStrike">
                        <a:solidFill>
                          <a:srgbClr val="DA1F3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Play</a:t>
                      </a:r>
                      <a:endParaRPr b="1" i="0" sz="14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1F3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Dance</a:t>
                      </a:r>
                      <a:endParaRPr b="1" i="0" sz="14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1F3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Acting out</a:t>
                      </a:r>
                      <a:endParaRPr b="1" i="0" sz="14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1F3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Festival</a:t>
                      </a:r>
                      <a:endParaRPr b="1" i="0" sz="14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1F3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Language component</a:t>
                      </a:r>
                      <a:endParaRPr b="1" i="0" sz="14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1F3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Sociocultural component</a:t>
                      </a:r>
                      <a:endParaRPr b="1" i="0" sz="14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1F3D"/>
                    </a:solidFill>
                  </a:tcPr>
                </a:tc>
              </a:tr>
              <a:tr h="497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Debajo un botón</a:t>
                      </a:r>
                      <a:endParaRPr b="1" i="0" sz="1400" u="none" cap="none" strike="noStrike">
                        <a:solidFill>
                          <a:srgbClr val="231F2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DA1F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b="0" i="0" sz="1400" u="none" cap="none" strike="noStrike">
                        <a:solidFill>
                          <a:srgbClr val="DA1F3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DA1F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Vowel phonemes</a:t>
                      </a:r>
                      <a:endParaRPr b="0" i="0" sz="1400" u="none" cap="none" strike="noStrike">
                        <a:solidFill>
                          <a:srgbClr val="DA1F3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6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 corro chirimbolo</a:t>
                      </a:r>
                      <a:endParaRPr b="1" i="0" sz="1400" u="none" cap="none" strike="noStrike">
                        <a:solidFill>
                          <a:srgbClr val="231F2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DA1F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b="0" i="0" sz="1400" u="none" cap="none" strike="noStrike">
                        <a:solidFill>
                          <a:srgbClr val="DA1F3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DA1F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Spatial coordination</a:t>
                      </a:r>
                      <a:endParaRPr b="0" i="0" sz="1400" u="none" cap="none" strike="noStrike">
                        <a:solidFill>
                          <a:srgbClr val="DA1F3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DA1F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Body parts and vowel phonemes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6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Tengo dos ojos</a:t>
                      </a:r>
                      <a:endParaRPr b="1" i="0" sz="1400" u="none" cap="none" strike="noStrike">
                        <a:solidFill>
                          <a:srgbClr val="231F2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DA1F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b="0" i="0" sz="1400" u="none" cap="none" strike="noStrike">
                        <a:solidFill>
                          <a:srgbClr val="DA1F3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DA1F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b="0" i="0" sz="1400" u="none" cap="none" strike="noStrike">
                        <a:solidFill>
                          <a:srgbClr val="DA1F3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DA1F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Body parts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DA1F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Onomatopoeias</a:t>
                      </a:r>
                      <a:endParaRPr b="0" i="0" sz="1400" u="none" cap="none" strike="noStrike">
                        <a:solidFill>
                          <a:srgbClr val="DA1F3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6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 barba tiene 3 pelos</a:t>
                      </a:r>
                      <a:endParaRPr b="1" i="0" sz="1400" u="none" cap="none" strike="noStrike">
                        <a:solidFill>
                          <a:srgbClr val="231F2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DA1F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b="0" i="0" sz="1400" u="none" cap="none" strike="noStrike">
                        <a:solidFill>
                          <a:srgbClr val="DA1F3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DA1F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b="0" i="0" sz="1400" u="none" cap="none" strike="noStrike">
                        <a:solidFill>
                          <a:srgbClr val="DA1F3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DA1F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Body parts</a:t>
                      </a:r>
                      <a:endParaRPr b="0" i="0" sz="1400" u="none" cap="none" strike="noStrike">
                        <a:solidFill>
                          <a:srgbClr val="DA1F3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6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Los elefantes</a:t>
                      </a:r>
                      <a:endParaRPr b="1" i="0" sz="1400" u="none" cap="none" strike="noStrike">
                        <a:solidFill>
                          <a:srgbClr val="231F2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DA1F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b="0" i="0" sz="1400" u="none" cap="none" strike="noStrike">
                        <a:solidFill>
                          <a:srgbClr val="DA1F3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DA1F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b="0" i="0" sz="1400" u="none" cap="none" strike="noStrike">
                        <a:solidFill>
                          <a:srgbClr val="DA1F3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DA1F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Enumerations and animals</a:t>
                      </a:r>
                      <a:endParaRPr b="0" i="0" sz="1400" u="none" cap="none" strike="noStrike">
                        <a:solidFill>
                          <a:srgbClr val="DA1F3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6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 pavo, pavito, pavo</a:t>
                      </a:r>
                      <a:endParaRPr b="1" i="0" sz="1400" u="none" cap="none" strike="noStrike">
                        <a:solidFill>
                          <a:srgbClr val="231F2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DA1F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b="0" i="0" sz="1400" u="none" cap="none" strike="noStrike">
                        <a:solidFill>
                          <a:srgbClr val="DA1F3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DA1F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Animals, vowel phonemes and numbers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6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Los pajaritos</a:t>
                      </a:r>
                      <a:endParaRPr b="1" i="0" sz="1400" u="none" cap="none" strike="noStrike">
                        <a:solidFill>
                          <a:srgbClr val="231F2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DA1F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b="0" i="0" sz="1400" u="none" cap="none" strike="noStrike">
                        <a:solidFill>
                          <a:srgbClr val="DA1F3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DA1F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b="0" i="0" sz="1400" u="none" cap="none" strike="noStrike">
                        <a:solidFill>
                          <a:srgbClr val="DA1F3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DA1F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AnimaIs and verbs of movement</a:t>
                      </a:r>
                      <a:endParaRPr b="0" i="0" sz="1400" u="none" cap="none" strike="noStrike">
                        <a:solidFill>
                          <a:srgbClr val="DA1F3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/>
          <p:nvPr/>
        </p:nvSpPr>
        <p:spPr>
          <a:xfrm>
            <a:off x="1118626" y="1439830"/>
            <a:ext cx="10578074" cy="61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b="1" i="0" lang="en-GB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Usos y recomendaciones </a:t>
            </a:r>
            <a:r>
              <a:rPr b="1" i="0" lang="en-GB" sz="3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1" i="0" lang="en-GB" sz="3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Uses and recommendations</a:t>
            </a:r>
            <a:endParaRPr b="0" i="0" sz="1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0"/>
          <p:cNvSpPr txBox="1"/>
          <p:nvPr/>
        </p:nvSpPr>
        <p:spPr>
          <a:xfrm>
            <a:off x="11696700" y="63420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30"/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Spanish cultural performance</a:t>
            </a:r>
            <a:endParaRPr b="0" i="0" sz="20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4" name="Google Shape;204;p30"/>
          <p:cNvGraphicFramePr/>
          <p:nvPr/>
        </p:nvGraphicFramePr>
        <p:xfrm>
          <a:off x="447261" y="21495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{C29241D9-0D54-47E5-AE92-9F6D58C892A2}</a:tableStyleId>
              </a:tblPr>
              <a:tblGrid>
                <a:gridCol w="2015975"/>
                <a:gridCol w="881850"/>
                <a:gridCol w="868100"/>
                <a:gridCol w="1469975"/>
                <a:gridCol w="1724625"/>
                <a:gridCol w="2002425"/>
                <a:gridCol w="2317950"/>
              </a:tblGrid>
              <a:tr h="549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DA1F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Song name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Play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1F3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Dance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1F3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Acting out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1F3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Festival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1F3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Language component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1F3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Sociocultural component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1F3D"/>
                    </a:solidFill>
                  </a:tcPr>
                </a:tc>
              </a:tr>
              <a:tr h="491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José se llamaba el padre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DA1F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DA1F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DA1F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Father's Day</a:t>
                      </a:r>
                      <a:endParaRPr b="0" i="0" sz="1400" u="none" cap="none" strike="noStrike">
                        <a:solidFill>
                          <a:srgbClr val="DA1F3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DA1F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Names in Spain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Juan pequeño baila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DA1F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DA1F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DA1F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Spatial coordination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DA1F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Body parts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6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 tía Mónica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DA1F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DA1F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DA1F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DA1F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Clothes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4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Los esqueletos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DA1F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DA1F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Spatial coordination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DA1F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Numbers and times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DA1F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Mexican traditions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2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Nos vamos para casa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DA1F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End of school day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DA1F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Farewell, physical states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DA1F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Spanish TV programmes</a:t>
                      </a:r>
                      <a:endParaRPr b="0" i="0" sz="1400" u="none" cap="none" strike="noStrike">
                        <a:solidFill>
                          <a:srgbClr val="DA1F3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5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Siete de Julio … San Fermín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DA1F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DA1F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DA1F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DA1F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Enumerations, dates, months, numbers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DA1F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San Fermin festival in PampIona</a:t>
                      </a:r>
                      <a:endParaRPr b="0" i="0" sz="1400" u="none" cap="none" strike="noStrike">
                        <a:solidFill>
                          <a:srgbClr val="DA1F3D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8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GB" sz="1400" u="none" cap="none" strike="noStrik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Campana sobre campana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DA1F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DA1F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Christmas song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DA1F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Christmas vocabulary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400" u="none" cap="none" strike="noStrike">
                          <a:solidFill>
                            <a:srgbClr val="DA1F3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Christmas songs in Spain</a:t>
                      </a:r>
                      <a:endParaRPr/>
                    </a:p>
                  </a:txBody>
                  <a:tcPr marT="6325" marB="0" marR="6325" marL="6325" anchor="ctr">
                    <a:lnL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31F2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"/>
          <p:cNvSpPr txBox="1"/>
          <p:nvPr/>
        </p:nvSpPr>
        <p:spPr>
          <a:xfrm>
            <a:off x="11696700" y="63420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3"/>
          <p:cNvSpPr txBox="1"/>
          <p:nvPr/>
        </p:nvSpPr>
        <p:spPr>
          <a:xfrm>
            <a:off x="2114550" y="2161993"/>
            <a:ext cx="8862727" cy="61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b="1" i="0" lang="en-GB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¡Ahora estás preparado para un festival de canciones infantiles en español!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t/>
            </a:r>
            <a:endParaRPr b="1" i="0" sz="4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b="1" i="1" lang="en-GB" sz="4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You are now ready for a Spanish music festival for children!</a:t>
            </a:r>
            <a:endParaRPr b="0" i="1" sz="40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"/>
          <p:cNvSpPr/>
          <p:nvPr/>
        </p:nvSpPr>
        <p:spPr>
          <a:xfrm>
            <a:off x="6258910" y="1826348"/>
            <a:ext cx="5933090" cy="5031652"/>
          </a:xfrm>
          <a:prstGeom prst="rect">
            <a:avLst/>
          </a:prstGeom>
          <a:solidFill>
            <a:srgbClr val="34C6C6">
              <a:alpha val="2156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1"/>
          <p:cNvSpPr txBox="1"/>
          <p:nvPr/>
        </p:nvSpPr>
        <p:spPr>
          <a:xfrm>
            <a:off x="6258910" y="1826348"/>
            <a:ext cx="2065283" cy="1008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6000" u="none" cap="none" strike="noStrike">
                <a:solidFill>
                  <a:srgbClr val="34C6C6"/>
                </a:solidFill>
                <a:latin typeface="Arial"/>
                <a:ea typeface="Arial"/>
                <a:cs typeface="Arial"/>
                <a:sym typeface="Arial"/>
              </a:rPr>
              <a:t>Q&amp;A</a:t>
            </a:r>
            <a:endParaRPr b="1" i="0" sz="6000" u="none" cap="none" strike="noStrike">
              <a:solidFill>
                <a:srgbClr val="34C6C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1"/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Slide Title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/>
          <p:nvPr/>
        </p:nvSpPr>
        <p:spPr>
          <a:xfrm>
            <a:off x="6258910" y="1826348"/>
            <a:ext cx="5933090" cy="5031652"/>
          </a:xfrm>
          <a:prstGeom prst="rect">
            <a:avLst/>
          </a:prstGeom>
          <a:solidFill>
            <a:srgbClr val="AC145A">
              <a:alpha val="1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2"/>
          <p:cNvSpPr txBox="1"/>
          <p:nvPr/>
        </p:nvSpPr>
        <p:spPr>
          <a:xfrm>
            <a:off x="6283842" y="1908302"/>
            <a:ext cx="5357905" cy="1502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6000" u="none" cap="none" strike="noStrike">
                <a:solidFill>
                  <a:srgbClr val="AC145A"/>
                </a:solidFill>
                <a:latin typeface="Arial"/>
                <a:ea typeface="Arial"/>
                <a:cs typeface="Arial"/>
                <a:sym typeface="Arial"/>
              </a:rPr>
              <a:t>JOIN OUR MAILING LIST </a:t>
            </a:r>
            <a:endParaRPr b="1" i="0" sz="6000" u="none" cap="none" strike="noStrike">
              <a:solidFill>
                <a:srgbClr val="AC14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35698" y="4388170"/>
            <a:ext cx="1805009" cy="183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4"/>
          <p:cNvSpPr/>
          <p:nvPr/>
        </p:nvSpPr>
        <p:spPr>
          <a:xfrm>
            <a:off x="0" y="5655013"/>
            <a:ext cx="12192000" cy="10937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14"/>
          <p:cNvPicPr preferRelativeResize="0"/>
          <p:nvPr/>
        </p:nvPicPr>
        <p:blipFill rotWithShape="1">
          <a:blip r:embed="rId3">
            <a:alphaModFix amt="50000"/>
          </a:blip>
          <a:srcRect b="21465" l="-27385" r="-2" t="10465"/>
          <a:stretch/>
        </p:blipFill>
        <p:spPr>
          <a:xfrm rot="10800000">
            <a:off x="2731704" y="1182433"/>
            <a:ext cx="8096095" cy="4367017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4"/>
          <p:cNvSpPr txBox="1"/>
          <p:nvPr/>
        </p:nvSpPr>
        <p:spPr>
          <a:xfrm>
            <a:off x="10129510" y="4618619"/>
            <a:ext cx="3403412" cy="483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GB" sz="2500" u="none" cap="none" strike="noStrike">
                <a:solidFill>
                  <a:srgbClr val="AC145A"/>
                </a:solidFill>
                <a:latin typeface="Arial"/>
                <a:ea typeface="Arial"/>
                <a:cs typeface="Arial"/>
                <a:sym typeface="Arial"/>
              </a:rPr>
              <a:t>אדאנק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4"/>
          <p:cNvSpPr txBox="1"/>
          <p:nvPr/>
        </p:nvSpPr>
        <p:spPr>
          <a:xfrm>
            <a:off x="1567267" y="4819831"/>
            <a:ext cx="1722754" cy="1093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AC145A"/>
                </a:solidFill>
                <a:latin typeface="Arial"/>
                <a:ea typeface="Arial"/>
                <a:cs typeface="Arial"/>
                <a:sym typeface="Arial"/>
              </a:rPr>
              <a:t>شكرًا لك</a:t>
            </a:r>
            <a:r>
              <a:rPr b="0" i="0" lang="en-GB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4"/>
          <p:cNvSpPr txBox="1"/>
          <p:nvPr/>
        </p:nvSpPr>
        <p:spPr>
          <a:xfrm>
            <a:off x="3559031" y="2594350"/>
            <a:ext cx="2663568" cy="642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rgbClr val="FFCA36"/>
                </a:solidFill>
                <a:latin typeface="Arial"/>
                <a:ea typeface="Arial"/>
                <a:cs typeface="Arial"/>
                <a:sym typeface="Arial"/>
              </a:rPr>
              <a:t>Diolch</a:t>
            </a:r>
            <a:r>
              <a:rPr b="1" i="0" lang="en-GB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4"/>
          <p:cNvSpPr txBox="1"/>
          <p:nvPr/>
        </p:nvSpPr>
        <p:spPr>
          <a:xfrm>
            <a:off x="7099032" y="2113486"/>
            <a:ext cx="2182361" cy="532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AC145A"/>
                </a:solidFill>
                <a:latin typeface="Arial"/>
                <a:ea typeface="Arial"/>
                <a:cs typeface="Arial"/>
                <a:sym typeface="Arial"/>
              </a:rPr>
              <a:t>Bedankt</a:t>
            </a:r>
            <a:endParaRPr b="1" i="0" sz="2800" u="none" cap="none" strike="noStrike">
              <a:solidFill>
                <a:srgbClr val="AC14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4"/>
          <p:cNvSpPr txBox="1"/>
          <p:nvPr/>
        </p:nvSpPr>
        <p:spPr>
          <a:xfrm>
            <a:off x="9713821" y="2566353"/>
            <a:ext cx="2562262" cy="642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rgbClr val="0F2447"/>
                </a:solidFill>
                <a:latin typeface="Arial"/>
                <a:ea typeface="Arial"/>
                <a:cs typeface="Arial"/>
                <a:sym typeface="Arial"/>
              </a:rPr>
              <a:t>Fa’afetai</a:t>
            </a:r>
            <a:r>
              <a:rPr b="1" i="0" lang="en-GB" sz="1050" u="none" cap="none" strike="noStrike">
                <a:solidFill>
                  <a:srgbClr val="0F244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GB" sz="2800" u="none" cap="none" strike="noStrike">
                <a:solidFill>
                  <a:srgbClr val="0F244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4"/>
          <p:cNvSpPr txBox="1"/>
          <p:nvPr/>
        </p:nvSpPr>
        <p:spPr>
          <a:xfrm>
            <a:off x="6321110" y="3882217"/>
            <a:ext cx="4223588" cy="4988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GB" sz="2600" u="none" cap="none" strike="noStrike">
                <a:solidFill>
                  <a:srgbClr val="52C152"/>
                </a:solidFill>
                <a:latin typeface="Arial"/>
                <a:ea typeface="Arial"/>
                <a:cs typeface="Arial"/>
                <a:sym typeface="Arial"/>
              </a:rPr>
              <a:t>Tak skal du have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4"/>
          <p:cNvSpPr txBox="1"/>
          <p:nvPr/>
        </p:nvSpPr>
        <p:spPr>
          <a:xfrm>
            <a:off x="4992736" y="4860224"/>
            <a:ext cx="3028062" cy="51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FFCA36"/>
                </a:solidFill>
                <a:latin typeface="Arial"/>
                <a:ea typeface="Arial"/>
                <a:cs typeface="Arial"/>
                <a:sym typeface="Arial"/>
              </a:rPr>
              <a:t>Teşekkürler</a:t>
            </a:r>
            <a:r>
              <a:rPr b="1" i="0" lang="en-GB" sz="2800" u="none" cap="none" strike="noStrike">
                <a:solidFill>
                  <a:srgbClr val="FFCA3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4"/>
          <p:cNvSpPr txBox="1"/>
          <p:nvPr/>
        </p:nvSpPr>
        <p:spPr>
          <a:xfrm>
            <a:off x="623668" y="3128389"/>
            <a:ext cx="1463568" cy="530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FFCA36"/>
                </a:solidFill>
                <a:latin typeface="Arial"/>
                <a:ea typeface="Arial"/>
                <a:cs typeface="Arial"/>
                <a:sym typeface="Arial"/>
              </a:rPr>
              <a:t>Merci</a:t>
            </a:r>
            <a:r>
              <a:rPr b="1" i="0" lang="en-GB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4"/>
          <p:cNvSpPr txBox="1"/>
          <p:nvPr/>
        </p:nvSpPr>
        <p:spPr>
          <a:xfrm>
            <a:off x="10297808" y="1603822"/>
            <a:ext cx="2039060" cy="436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rgbClr val="FFCA36"/>
                </a:solidFill>
                <a:latin typeface="Arial"/>
                <a:ea typeface="Arial"/>
                <a:cs typeface="Arial"/>
                <a:sym typeface="Arial"/>
              </a:rPr>
              <a:t>Danke</a:t>
            </a:r>
            <a:endParaRPr b="1" i="0" sz="2200" u="none" cap="none" strike="noStrike">
              <a:solidFill>
                <a:srgbClr val="FFCA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4"/>
          <p:cNvSpPr txBox="1"/>
          <p:nvPr/>
        </p:nvSpPr>
        <p:spPr>
          <a:xfrm>
            <a:off x="4672976" y="1516766"/>
            <a:ext cx="1772769" cy="342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AC145A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4"/>
          <p:cNvSpPr txBox="1"/>
          <p:nvPr/>
        </p:nvSpPr>
        <p:spPr>
          <a:xfrm>
            <a:off x="909557" y="2464039"/>
            <a:ext cx="2128448" cy="485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GB" sz="2500" u="none" cap="none" strike="noStrike">
                <a:solidFill>
                  <a:srgbClr val="0F2447"/>
                </a:solidFill>
                <a:latin typeface="Arial"/>
                <a:ea typeface="Arial"/>
                <a:cs typeface="Arial"/>
                <a:sym typeface="Arial"/>
              </a:rPr>
              <a:t>Dziękuję</a:t>
            </a:r>
            <a:endParaRPr b="1" i="0" sz="2500" u="none" cap="none" strike="noStrike">
              <a:solidFill>
                <a:srgbClr val="0F24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4"/>
          <p:cNvSpPr txBox="1"/>
          <p:nvPr/>
        </p:nvSpPr>
        <p:spPr>
          <a:xfrm>
            <a:off x="4072163" y="4277860"/>
            <a:ext cx="2748511" cy="397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2248"/>
                </a:solidFill>
                <a:latin typeface="Arial"/>
                <a:ea typeface="Arial"/>
                <a:cs typeface="Arial"/>
                <a:sym typeface="Arial"/>
              </a:rPr>
              <a:t>Köszönjük</a:t>
            </a:r>
            <a:endParaRPr b="1" i="0" sz="2000" u="none" cap="none" strike="noStrike">
              <a:solidFill>
                <a:srgbClr val="0022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4"/>
          <p:cNvSpPr txBox="1"/>
          <p:nvPr/>
        </p:nvSpPr>
        <p:spPr>
          <a:xfrm>
            <a:off x="1195596" y="1504048"/>
            <a:ext cx="2748511" cy="397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34C6C6"/>
                </a:solidFill>
                <a:latin typeface="Arial"/>
                <a:ea typeface="Arial"/>
                <a:cs typeface="Arial"/>
                <a:sym typeface="Arial"/>
              </a:rPr>
              <a:t>ευχαριστώ</a:t>
            </a:r>
            <a:endParaRPr b="1" i="0" sz="2000" u="none" cap="none" strike="noStrike">
              <a:solidFill>
                <a:srgbClr val="34C6C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4"/>
          <p:cNvSpPr txBox="1"/>
          <p:nvPr/>
        </p:nvSpPr>
        <p:spPr>
          <a:xfrm>
            <a:off x="8645367" y="1619307"/>
            <a:ext cx="1182746" cy="8418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34C6C6"/>
                </a:solidFill>
                <a:latin typeface="Arial"/>
                <a:ea typeface="Arial"/>
                <a:cs typeface="Arial"/>
                <a:sym typeface="Arial"/>
              </a:rPr>
              <a:t>谢谢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40C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4"/>
          <p:cNvSpPr txBox="1"/>
          <p:nvPr/>
        </p:nvSpPr>
        <p:spPr>
          <a:xfrm>
            <a:off x="6445745" y="3323032"/>
            <a:ext cx="3150106" cy="530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AC145A"/>
                </a:solidFill>
                <a:latin typeface="Arial"/>
                <a:ea typeface="Arial"/>
                <a:cs typeface="Arial"/>
                <a:sym typeface="Arial"/>
              </a:rPr>
              <a:t>Kiitos</a:t>
            </a:r>
            <a:r>
              <a:rPr b="1" i="0" lang="en-GB" sz="2800" u="none" cap="none" strike="noStrike">
                <a:solidFill>
                  <a:srgbClr val="FFCA3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4"/>
          <p:cNvSpPr txBox="1"/>
          <p:nvPr/>
        </p:nvSpPr>
        <p:spPr>
          <a:xfrm>
            <a:off x="1138336" y="3664373"/>
            <a:ext cx="4064175" cy="530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rgbClr val="34C6C6"/>
                </a:solidFill>
                <a:latin typeface="Arial"/>
                <a:ea typeface="Arial"/>
                <a:cs typeface="Arial"/>
                <a:sym typeface="Arial"/>
              </a:rPr>
              <a:t>Ласкаво просимо </a:t>
            </a:r>
            <a:r>
              <a:rPr b="1" i="0" lang="en-GB" sz="2800" u="none" cap="none" strike="noStrike">
                <a:solidFill>
                  <a:srgbClr val="34C6C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4"/>
          <p:cNvSpPr txBox="1"/>
          <p:nvPr/>
        </p:nvSpPr>
        <p:spPr>
          <a:xfrm>
            <a:off x="7613955" y="5063740"/>
            <a:ext cx="2128448" cy="485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GB" sz="2500" u="none" cap="none" strike="noStrike">
                <a:solidFill>
                  <a:srgbClr val="0F2447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1" i="0" sz="2500" u="none" cap="none" strike="noStrike">
              <a:solidFill>
                <a:srgbClr val="0F24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4"/>
          <p:cNvSpPr txBox="1"/>
          <p:nvPr/>
        </p:nvSpPr>
        <p:spPr>
          <a:xfrm>
            <a:off x="10001918" y="3645938"/>
            <a:ext cx="4064175" cy="443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GB" sz="2300" u="none" cap="none" strike="noStrike">
                <a:solidFill>
                  <a:srgbClr val="FFCA36"/>
                </a:solidFill>
                <a:latin typeface="Arial"/>
                <a:ea typeface="Arial"/>
                <a:cs typeface="Arial"/>
                <a:sym typeface="Arial"/>
              </a:rPr>
              <a:t>Спасибо</a:t>
            </a:r>
            <a:endParaRPr b="1" i="0" sz="2300" u="none" cap="none" strike="noStrike">
              <a:solidFill>
                <a:srgbClr val="FFCA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14"/>
          <p:cNvPicPr preferRelativeResize="0"/>
          <p:nvPr/>
        </p:nvPicPr>
        <p:blipFill rotWithShape="1">
          <a:blip r:embed="rId3">
            <a:alphaModFix amt="50000"/>
          </a:blip>
          <a:srcRect b="9318" l="43926" r="0" t="7027"/>
          <a:stretch/>
        </p:blipFill>
        <p:spPr>
          <a:xfrm rot="10800000">
            <a:off x="9281393" y="1182432"/>
            <a:ext cx="2899753" cy="4367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704274"/>
            <a:ext cx="12192000" cy="1100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1"/>
          <p:cNvSpPr txBox="1"/>
          <p:nvPr/>
        </p:nvSpPr>
        <p:spPr>
          <a:xfrm>
            <a:off x="1214722" y="1764887"/>
            <a:ext cx="9762555" cy="61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b="1" i="0" lang="en-GB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¡Música, maestro!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b="1" i="1" lang="en-GB" sz="4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Let’s perform!</a:t>
            </a:r>
            <a:endParaRPr b="0" i="1" sz="40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1"/>
          <p:cNvSpPr txBox="1"/>
          <p:nvPr/>
        </p:nvSpPr>
        <p:spPr>
          <a:xfrm>
            <a:off x="11696700" y="63420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1"/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Spanish cultural performance</a:t>
            </a:r>
            <a:endParaRPr b="0" i="0" sz="20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2405" y="3429000"/>
            <a:ext cx="4993914" cy="3419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"/>
          <p:cNvSpPr txBox="1"/>
          <p:nvPr/>
        </p:nvSpPr>
        <p:spPr>
          <a:xfrm>
            <a:off x="496229" y="1362564"/>
            <a:ext cx="8467428" cy="61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b="1" i="0" lang="en-GB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Contenidos</a:t>
            </a:r>
            <a:r>
              <a:rPr b="1" i="0" lang="en-GB" sz="3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GB" sz="3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1" i="0" lang="en-GB" sz="3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Contents </a:t>
            </a:r>
            <a:endParaRPr b="0" i="0" sz="1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2"/>
          <p:cNvSpPr txBox="1"/>
          <p:nvPr/>
        </p:nvSpPr>
        <p:spPr>
          <a:xfrm>
            <a:off x="2760616" y="3981296"/>
            <a:ext cx="6427813" cy="181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2 Other songs</a:t>
            </a:r>
            <a:endParaRPr b="1" i="0" sz="2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25252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  <a:t>Suggestions for the creation of a Spanish children’s song music festival</a:t>
            </a:r>
            <a:endParaRPr b="1" i="0" sz="2400" u="none" cap="none" strike="noStrike">
              <a:solidFill>
                <a:srgbClr val="5252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2"/>
          <p:cNvSpPr txBox="1"/>
          <p:nvPr/>
        </p:nvSpPr>
        <p:spPr>
          <a:xfrm>
            <a:off x="2760616" y="2523118"/>
            <a:ext cx="8467428" cy="181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1 Song “Mi barba tiene tres pelos”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25252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rPr>
              <a:t>Suggested activities</a:t>
            </a:r>
            <a:endParaRPr b="1" i="0" sz="2400" u="none" cap="none" strike="noStrike">
              <a:solidFill>
                <a:srgbClr val="5252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2"/>
          <p:cNvSpPr txBox="1"/>
          <p:nvPr>
            <p:ph idx="12" type="sldNum"/>
          </p:nvPr>
        </p:nvSpPr>
        <p:spPr>
          <a:xfrm>
            <a:off x="11696700" y="63420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2"/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Spanish cultural performance</a:t>
            </a:r>
            <a:endParaRPr b="0" i="0" sz="20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"/>
          <p:cNvSpPr txBox="1"/>
          <p:nvPr/>
        </p:nvSpPr>
        <p:spPr>
          <a:xfrm>
            <a:off x="2369169" y="2267638"/>
            <a:ext cx="4818709" cy="90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To learn a song in Spanish…</a:t>
            </a:r>
            <a:endParaRPr b="0" i="0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4"/>
          <p:cNvSpPr txBox="1"/>
          <p:nvPr/>
        </p:nvSpPr>
        <p:spPr>
          <a:xfrm>
            <a:off x="4962522" y="5952118"/>
            <a:ext cx="8746638" cy="181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… and perform it in front of an audience!</a:t>
            </a:r>
            <a:endParaRPr b="0" i="0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4"/>
          <p:cNvSpPr txBox="1"/>
          <p:nvPr/>
        </p:nvSpPr>
        <p:spPr>
          <a:xfrm>
            <a:off x="466719" y="1448774"/>
            <a:ext cx="89916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b="1" i="0" lang="en-GB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Objetivos de aprendizaje </a:t>
            </a:r>
            <a:r>
              <a:rPr b="1" i="0" lang="en-GB" sz="3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1" i="0" lang="en-GB" sz="3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Learning objectives </a:t>
            </a:r>
            <a:endParaRPr b="0" i="0" sz="1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4"/>
          <p:cNvSpPr/>
          <p:nvPr/>
        </p:nvSpPr>
        <p:spPr>
          <a:xfrm>
            <a:off x="6838058" y="2886927"/>
            <a:ext cx="3198773" cy="918597"/>
          </a:xfrm>
          <a:prstGeom prst="wedgeEllipseCallout">
            <a:avLst>
              <a:gd fmla="val -34380" name="adj1"/>
              <a:gd fmla="val 91795" name="adj2"/>
            </a:avLst>
          </a:prstGeom>
          <a:solidFill>
            <a:schemeClr val="accent6"/>
          </a:solidFill>
          <a:ln cap="flat" cmpd="sng" w="222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4"/>
          <p:cNvSpPr/>
          <p:nvPr/>
        </p:nvSpPr>
        <p:spPr>
          <a:xfrm>
            <a:off x="3368392" y="3460113"/>
            <a:ext cx="3469667" cy="1140237"/>
          </a:xfrm>
          <a:prstGeom prst="wedgeEllipseCallout">
            <a:avLst>
              <a:gd fmla="val 37079" name="adj1"/>
              <a:gd fmla="val -73424" name="adj2"/>
            </a:avLst>
          </a:prstGeom>
          <a:solidFill>
            <a:schemeClr val="accent4"/>
          </a:solidFill>
          <a:ln cap="flat" cmpd="sng" w="222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4"/>
          <p:cNvSpPr/>
          <p:nvPr/>
        </p:nvSpPr>
        <p:spPr>
          <a:xfrm>
            <a:off x="6278165" y="4286346"/>
            <a:ext cx="3469667" cy="1122880"/>
          </a:xfrm>
          <a:prstGeom prst="wedgeEllipseCallout">
            <a:avLst>
              <a:gd fmla="val -38217" name="adj1"/>
              <a:gd fmla="val 73437" name="adj2"/>
            </a:avLst>
          </a:prstGeom>
          <a:solidFill>
            <a:schemeClr val="accent5"/>
          </a:solidFill>
          <a:ln cap="flat" cmpd="sng" w="222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4"/>
          <p:cNvSpPr txBox="1"/>
          <p:nvPr>
            <p:ph idx="12" type="sldNum"/>
          </p:nvPr>
        </p:nvSpPr>
        <p:spPr>
          <a:xfrm>
            <a:off x="11739563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4"/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Spanish cultural performance</a:t>
            </a:r>
            <a:endParaRPr b="0" i="0" sz="20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 txBox="1"/>
          <p:nvPr/>
        </p:nvSpPr>
        <p:spPr>
          <a:xfrm>
            <a:off x="445840" y="1353687"/>
            <a:ext cx="10012610" cy="4786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¡Música, maestro! </a:t>
            </a:r>
            <a:r>
              <a:rPr b="1" i="0" lang="en-GB" sz="3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1" i="0" lang="en-GB" sz="3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Let’s perform! </a:t>
            </a:r>
            <a:endParaRPr b="0" i="0" sz="30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t/>
            </a:r>
            <a:endParaRPr b="0" i="0" sz="1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6"/>
          <p:cNvSpPr txBox="1"/>
          <p:nvPr/>
        </p:nvSpPr>
        <p:spPr>
          <a:xfrm>
            <a:off x="397371" y="2174531"/>
            <a:ext cx="4454471" cy="2250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900"/>
              <a:buFont typeface="Arial"/>
              <a:buNone/>
            </a:pPr>
            <a:r>
              <a:rPr b="1" i="0" lang="en-GB" sz="19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Click on the image or link below to download the song tracks and further learning materials:</a:t>
            </a:r>
            <a:endParaRPr b="0" i="0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6"/>
          <p:cNvSpPr txBox="1"/>
          <p:nvPr/>
        </p:nvSpPr>
        <p:spPr>
          <a:xfrm>
            <a:off x="11696700" y="63420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6"/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Spanish cultural performance</a:t>
            </a:r>
            <a:endParaRPr b="0" i="0" sz="20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24606" y="3418971"/>
            <a:ext cx="2518074" cy="232134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6"/>
          <p:cNvSpPr txBox="1"/>
          <p:nvPr/>
        </p:nvSpPr>
        <p:spPr>
          <a:xfrm>
            <a:off x="2900841" y="5751031"/>
            <a:ext cx="19656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sng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https://shorturl.at/jovIK</a:t>
            </a:r>
            <a:endParaRPr b="0" i="0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6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59279" y="4326831"/>
            <a:ext cx="1057526" cy="755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331563" y="1853108"/>
            <a:ext cx="6640207" cy="4692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/>
          <p:nvPr/>
        </p:nvSpPr>
        <p:spPr>
          <a:xfrm>
            <a:off x="1613926" y="1439830"/>
            <a:ext cx="10578074" cy="61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b="1" i="0" lang="en-GB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Mi barba tiene tres pelos </a:t>
            </a:r>
            <a:r>
              <a:rPr b="1" i="0" lang="en-GB" sz="3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1" i="0" lang="en-GB" sz="3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My beard’s got three hairs</a:t>
            </a:r>
            <a:endParaRPr b="0" i="0" sz="1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5"/>
          <p:cNvSpPr txBox="1"/>
          <p:nvPr/>
        </p:nvSpPr>
        <p:spPr>
          <a:xfrm>
            <a:off x="11696700" y="63420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5"/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Spanish cultural performance</a:t>
            </a:r>
            <a:endParaRPr b="0" i="0" sz="20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5"/>
          <p:cNvPicPr preferRelativeResize="0"/>
          <p:nvPr/>
        </p:nvPicPr>
        <p:blipFill rotWithShape="1">
          <a:blip r:embed="rId3">
            <a:alphaModFix/>
          </a:blip>
          <a:srcRect b="0" l="11092" r="4430" t="20379"/>
          <a:stretch/>
        </p:blipFill>
        <p:spPr>
          <a:xfrm>
            <a:off x="2601986" y="2584496"/>
            <a:ext cx="2181224" cy="2047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89262" y="4768846"/>
            <a:ext cx="1298648" cy="1298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47504" y="2051750"/>
            <a:ext cx="6483712" cy="4581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/>
        </p:nvSpPr>
        <p:spPr>
          <a:xfrm>
            <a:off x="1613926" y="1439830"/>
            <a:ext cx="10578074" cy="61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b="1" i="0" lang="en-GB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Mi barba tiene tres pelos </a:t>
            </a:r>
            <a:r>
              <a:rPr b="1" i="0" lang="en-GB" sz="3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1" i="0" lang="en-GB" sz="3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My beard’s got three hairs</a:t>
            </a:r>
            <a:endParaRPr b="0" i="0" sz="1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3"/>
          <p:cNvSpPr txBox="1"/>
          <p:nvPr/>
        </p:nvSpPr>
        <p:spPr>
          <a:xfrm>
            <a:off x="11696700" y="63420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3"/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Spanish cultural performance</a:t>
            </a:r>
            <a:endParaRPr b="0" i="0" sz="20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23"/>
          <p:cNvPicPr preferRelativeResize="0"/>
          <p:nvPr/>
        </p:nvPicPr>
        <p:blipFill rotWithShape="1">
          <a:blip r:embed="rId3">
            <a:alphaModFix/>
          </a:blip>
          <a:srcRect b="0" l="11092" r="4430" t="20379"/>
          <a:stretch/>
        </p:blipFill>
        <p:spPr>
          <a:xfrm>
            <a:off x="2601986" y="2584496"/>
            <a:ext cx="2181224" cy="2047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89262" y="4768846"/>
            <a:ext cx="1298648" cy="1298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27584" y="2119102"/>
            <a:ext cx="6263793" cy="4426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/>
        </p:nvSpPr>
        <p:spPr>
          <a:xfrm>
            <a:off x="1613926" y="1439830"/>
            <a:ext cx="10578074" cy="61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b="1" i="0" lang="en-GB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Mi barba tiene tres pelos </a:t>
            </a:r>
            <a:r>
              <a:rPr b="1" i="0" lang="en-GB" sz="3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1" i="0" lang="en-GB" sz="3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My beard’s got three hairs</a:t>
            </a:r>
            <a:endParaRPr b="0" i="0" sz="1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4"/>
          <p:cNvSpPr txBox="1"/>
          <p:nvPr/>
        </p:nvSpPr>
        <p:spPr>
          <a:xfrm>
            <a:off x="11696700" y="63420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4"/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Spanish cultural performance</a:t>
            </a:r>
            <a:endParaRPr b="0" i="0" sz="20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24"/>
          <p:cNvPicPr preferRelativeResize="0"/>
          <p:nvPr/>
        </p:nvPicPr>
        <p:blipFill rotWithShape="1">
          <a:blip r:embed="rId3">
            <a:alphaModFix/>
          </a:blip>
          <a:srcRect b="0" l="11092" r="4430" t="20379"/>
          <a:stretch/>
        </p:blipFill>
        <p:spPr>
          <a:xfrm>
            <a:off x="2601986" y="2584496"/>
            <a:ext cx="2181224" cy="2047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89262" y="4768846"/>
            <a:ext cx="1298648" cy="1298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27584" y="2119102"/>
            <a:ext cx="6263792" cy="4426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/>
        </p:nvSpPr>
        <p:spPr>
          <a:xfrm>
            <a:off x="1613926" y="1439830"/>
            <a:ext cx="10578074" cy="611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b="1" i="0" lang="en-GB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Mi barba tiene tres pelos </a:t>
            </a:r>
            <a:r>
              <a:rPr b="1" i="0" lang="en-GB" sz="3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1" i="0" lang="en-GB" sz="3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My beard’s got three hairs</a:t>
            </a:r>
            <a:endParaRPr b="0" i="0" sz="1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5"/>
          <p:cNvSpPr txBox="1"/>
          <p:nvPr/>
        </p:nvSpPr>
        <p:spPr>
          <a:xfrm>
            <a:off x="11696700" y="63420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5"/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Spanish cultural performance</a:t>
            </a:r>
            <a:endParaRPr b="0" i="0" sz="20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25"/>
          <p:cNvPicPr preferRelativeResize="0"/>
          <p:nvPr/>
        </p:nvPicPr>
        <p:blipFill rotWithShape="1">
          <a:blip r:embed="rId3">
            <a:alphaModFix/>
          </a:blip>
          <a:srcRect b="0" l="11092" r="4430" t="20379"/>
          <a:stretch/>
        </p:blipFill>
        <p:spPr>
          <a:xfrm>
            <a:off x="2601986" y="2584496"/>
            <a:ext cx="2181224" cy="2047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89262" y="4768846"/>
            <a:ext cx="1298648" cy="1298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27584" y="2119102"/>
            <a:ext cx="6263792" cy="442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NCLE">
      <a:dk1>
        <a:srgbClr val="000000"/>
      </a:dk1>
      <a:lt1>
        <a:srgbClr val="FFFFFF"/>
      </a:lt1>
      <a:dk2>
        <a:srgbClr val="A5A5A5"/>
      </a:dk2>
      <a:lt2>
        <a:srgbClr val="E7E6E6"/>
      </a:lt2>
      <a:accent1>
        <a:srgbClr val="AC145A"/>
      </a:accent1>
      <a:accent2>
        <a:srgbClr val="52C152"/>
      </a:accent2>
      <a:accent3>
        <a:srgbClr val="002248"/>
      </a:accent3>
      <a:accent4>
        <a:srgbClr val="FFCA36"/>
      </a:accent4>
      <a:accent5>
        <a:srgbClr val="34C6C6"/>
      </a:accent5>
      <a:accent6>
        <a:srgbClr val="500778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717251761681439B8CC535AA645ECA" ma:contentTypeVersion="18" ma:contentTypeDescription="Ein neues Dokument erstellen." ma:contentTypeScope="" ma:versionID="df27b6e7d426394393deb153ff0b9929">
  <xsd:schema xmlns:xsd="http://www.w3.org/2001/XMLSchema" xmlns:xs="http://www.w3.org/2001/XMLSchema" xmlns:p="http://schemas.microsoft.com/office/2006/metadata/properties" xmlns:ns2="bce36f76-1425-44fc-8d95-2e2d1e5a31ca" xmlns:ns3="aa85bb9c-8b48-4336-8f45-17e136e33354" targetNamespace="http://schemas.microsoft.com/office/2006/metadata/properties" ma:root="true" ma:fieldsID="33530bc6ef9208a0ff73db16eb68628c" ns2:_="" ns3:_="">
    <xsd:import namespace="bce36f76-1425-44fc-8d95-2e2d1e5a31ca"/>
    <xsd:import namespace="aa85bb9c-8b48-4336-8f45-17e136e33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6f76-1425-44fc-8d95-2e2d1e5a3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bb9c-8b48-4336-8f45-17e136e33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e37759-1d8d-4ff4-8d86-113f91690707}" ma:internalName="TaxCatchAll" ma:showField="CatchAllData" ma:web="aa85bb9c-8b48-4336-8f45-17e136e33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e36f76-1425-44fc-8d95-2e2d1e5a31ca">
      <Terms xmlns="http://schemas.microsoft.com/office/infopath/2007/PartnerControls"/>
    </lcf76f155ced4ddcb4097134ff3c332f>
    <TaxCatchAll xmlns="aa85bb9c-8b48-4336-8f45-17e136e33354" xsi:nil="true"/>
  </documentManagement>
</p:properties>
</file>

<file path=customXml/itemProps1.xml><?xml version="1.0" encoding="utf-8"?>
<ds:datastoreItem xmlns:ds="http://schemas.openxmlformats.org/officeDocument/2006/customXml" ds:itemID="{792CC146-9F7A-44C2-BC47-B3E89A413091}"/>
</file>

<file path=customXml/itemProps2.xml><?xml version="1.0" encoding="utf-8"?>
<ds:datastoreItem xmlns:ds="http://schemas.openxmlformats.org/officeDocument/2006/customXml" ds:itemID="{06132A5B-A8BB-4892-9316-9E75173F3D7D}"/>
</file>

<file path=customXml/itemProps3.xml><?xml version="1.0" encoding="utf-8"?>
<ds:datastoreItem xmlns:ds="http://schemas.openxmlformats.org/officeDocument/2006/customXml" ds:itemID="{6E6B2029-B3CB-42E1-AAE2-AD6DF9EC3214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Earnshaw, Louise</dc:creator>
  <dcterms:created xsi:type="dcterms:W3CDTF">2023-11-28T15:04:37Z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0x01010042717251761681439B8CC535AA645ECA</vt:lpwstr>
  </property>
  <property fmtid="{D5CDD505-2E9C-101B-9397-08002B2CF9AE}" pid="3" name="MediaServiceImageTags">
    <vt:lpwstr/>
  </property>
</Properties>
</file>