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000" r:id="rId3"/>
    <p:sldId id="3001" r:id="rId4"/>
    <p:sldId id="259" r:id="rId5"/>
    <p:sldId id="261" r:id="rId6"/>
    <p:sldId id="3005" r:id="rId7"/>
    <p:sldId id="3002" r:id="rId8"/>
    <p:sldId id="3003" r:id="rId9"/>
    <p:sldId id="3006" r:id="rId10"/>
    <p:sldId id="3004" r:id="rId11"/>
    <p:sldId id="3008" r:id="rId12"/>
    <p:sldId id="285" r:id="rId13"/>
    <p:sldId id="3009" r:id="rId14"/>
    <p:sldId id="3010" r:id="rId15"/>
    <p:sldId id="268" r:id="rId16"/>
    <p:sldId id="2998" r:id="rId17"/>
    <p:sldId id="2999" r:id="rId18"/>
    <p:sldId id="269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eNmFX459NwWNoEN6j6dA9jULs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599"/>
  </p:normalViewPr>
  <p:slideViewPr>
    <p:cSldViewPr snapToGrid="0">
      <p:cViewPr varScale="1">
        <p:scale>
          <a:sx n="93" d="100"/>
          <a:sy n="93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626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1326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693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1231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3346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405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5727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982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512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7478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607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6000"/>
              <a:buFont typeface="Arial"/>
              <a:buNone/>
              <a:defRPr sz="6000">
                <a:solidFill>
                  <a:srgbClr val="0322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>
                <a:solidFill>
                  <a:srgbClr val="032248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52" y="2327628"/>
            <a:ext cx="8134349" cy="375567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8251" y="2359026"/>
            <a:ext cx="1585380" cy="3724273"/>
          </a:xfrm>
        </p:spPr>
        <p:txBody>
          <a:bodyPr/>
          <a:lstStyle>
            <a:lvl1pPr marL="116414" indent="-116414">
              <a:lnSpc>
                <a:spcPct val="110000"/>
              </a:lnSpc>
              <a:spcAft>
                <a:spcPts val="0"/>
              </a:spcAft>
              <a:defRPr sz="933"/>
            </a:lvl1pPr>
            <a:lvl2pPr marL="239178" indent="-122764">
              <a:lnSpc>
                <a:spcPct val="110000"/>
              </a:lnSpc>
              <a:spcAft>
                <a:spcPts val="0"/>
              </a:spcAft>
              <a:defRPr sz="933"/>
            </a:lvl2pPr>
            <a:lvl3pPr marL="355591" indent="-116414">
              <a:lnSpc>
                <a:spcPct val="110000"/>
              </a:lnSpc>
              <a:spcAft>
                <a:spcPts val="0"/>
              </a:spcAft>
              <a:defRPr sz="933"/>
            </a:lvl3pPr>
            <a:lvl4pPr marL="480472" indent="-124881">
              <a:lnSpc>
                <a:spcPct val="110000"/>
              </a:lnSpc>
              <a:spcAft>
                <a:spcPts val="0"/>
              </a:spcAft>
              <a:defRPr sz="933"/>
            </a:lvl4pPr>
            <a:lvl5pPr marL="596885" indent="-116414">
              <a:lnSpc>
                <a:spcPct val="110000"/>
              </a:lnSpc>
              <a:spcAft>
                <a:spcPts val="0"/>
              </a:spcAft>
              <a:defRPr sz="9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5788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E2CBD-21CD-4E64-98C2-3270BE95F8B3}" type="datetime1">
              <a:rPr lang="de-DE" smtClean="0"/>
              <a:t>21.06.24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91405-CE64-455B-8CE4-BAEDB82C984A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866" y="6274696"/>
            <a:ext cx="5329767" cy="41866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8530" algn="l"/>
              </a:tabLst>
              <a:defRPr sz="800" b="0" cap="none" baseline="0">
                <a:solidFill>
                  <a:schemeClr val="bg2"/>
                </a:solidFill>
              </a:defRPr>
            </a:lvl1pPr>
            <a:lvl2pPr>
              <a:lnSpc>
                <a:spcPts val="1333"/>
              </a:lnSpc>
              <a:spcAft>
                <a:spcPts val="0"/>
              </a:spcAft>
              <a:defRPr/>
            </a:lvl2pPr>
            <a:lvl3pPr>
              <a:lnSpc>
                <a:spcPts val="1333"/>
              </a:lnSpc>
              <a:spcAft>
                <a:spcPts val="0"/>
              </a:spcAft>
              <a:defRPr/>
            </a:lvl3pPr>
            <a:lvl4pPr>
              <a:lnSpc>
                <a:spcPts val="1333"/>
              </a:lnSpc>
              <a:spcAft>
                <a:spcPts val="0"/>
              </a:spcAft>
              <a:defRPr/>
            </a:lvl4pPr>
            <a:lvl5pPr>
              <a:lnSpc>
                <a:spcPts val="1333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329120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6270074" y="0"/>
            <a:ext cx="5921926" cy="1062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5"/>
          <p:cNvSpPr/>
          <p:nvPr/>
        </p:nvSpPr>
        <p:spPr>
          <a:xfrm>
            <a:off x="0" y="1062038"/>
            <a:ext cx="12192000" cy="139126"/>
          </a:xfrm>
          <a:prstGeom prst="rect">
            <a:avLst/>
          </a:prstGeom>
          <a:solidFill>
            <a:srgbClr val="0322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5"/>
          <p:cNvSpPr/>
          <p:nvPr/>
        </p:nvSpPr>
        <p:spPr>
          <a:xfrm>
            <a:off x="4122362" y="657224"/>
            <a:ext cx="396566" cy="404863"/>
          </a:xfrm>
          <a:prstGeom prst="rect">
            <a:avLst/>
          </a:prstGeom>
          <a:solidFill>
            <a:srgbClr val="5007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5"/>
          <p:cNvSpPr/>
          <p:nvPr/>
        </p:nvSpPr>
        <p:spPr>
          <a:xfrm>
            <a:off x="3348719" y="657224"/>
            <a:ext cx="721445" cy="404863"/>
          </a:xfrm>
          <a:prstGeom prst="rect">
            <a:avLst/>
          </a:prstGeom>
          <a:solidFill>
            <a:srgbClr val="AC14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5"/>
          <p:cNvSpPr/>
          <p:nvPr/>
        </p:nvSpPr>
        <p:spPr>
          <a:xfrm>
            <a:off x="4003894" y="657224"/>
            <a:ext cx="159766" cy="404863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3296521" y="657224"/>
            <a:ext cx="93495" cy="404863"/>
          </a:xfrm>
          <a:prstGeom prst="rect">
            <a:avLst/>
          </a:prstGeom>
          <a:solidFill>
            <a:srgbClr val="52C1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5"/>
          <p:cNvSpPr/>
          <p:nvPr/>
        </p:nvSpPr>
        <p:spPr>
          <a:xfrm>
            <a:off x="270933" y="657224"/>
            <a:ext cx="3025588" cy="404863"/>
          </a:xfrm>
          <a:prstGeom prst="rect">
            <a:avLst/>
          </a:prstGeom>
          <a:solidFill>
            <a:srgbClr val="FFCA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5"/>
          <p:cNvSpPr txBox="1"/>
          <p:nvPr/>
        </p:nvSpPr>
        <p:spPr>
          <a:xfrm>
            <a:off x="270932" y="688007"/>
            <a:ext cx="3799232" cy="44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CULTURE DAYS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5" descr="A black background with blue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1905" t="26835" r="10582" b="29546"/>
          <a:stretch/>
        </p:blipFill>
        <p:spPr>
          <a:xfrm>
            <a:off x="287557" y="70674"/>
            <a:ext cx="2978932" cy="50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9">
            <a:alphaModFix amt="50000"/>
          </a:blip>
          <a:srcRect l="43926"/>
          <a:stretch/>
        </p:blipFill>
        <p:spPr>
          <a:xfrm>
            <a:off x="0" y="1864089"/>
            <a:ext cx="2535936" cy="45653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5"/>
          <p:cNvSpPr txBox="1">
            <a:spLocks noGrp="1"/>
          </p:cNvSpPr>
          <p:nvPr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hyperlink" Target="https://drive.google.com/file/d/1l3Q94U9dAXn7AAvMyaGV_ho-dRfg1TEf/view?usp=drive_link" TargetMode="External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5" Type="http://schemas.openxmlformats.org/officeDocument/2006/relationships/hyperlink" Target="https://drive.google.com/file/d/14-IOWdMBX5iJvCKm4O54sq9KAIgOZvkL/view?usp=drive_link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drive.google.com/file/d/1sWXs-uHTW0MZU5y6QPjGfBzRm9deDLd5/view?usp=drive_link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hyperlink" Target="https://drive.google.com/file/d/1TGtGYFvkiZgNoI8sVqN1Oun0kcARP729/view?usp=drive_link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hyperlink" Target="https://drive.google.com/file/d/1kt2BHhg-N9SkIu0MNie9l2UtYEr-WYNA/view?usp=drive_link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hyperlink" Target="https://drive.google.com/file/d/18MGUfzt2BdLoZO049z70HfAIFLtwQHgG/view?usp=drive_link" TargetMode="External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5.png"/><Relationship Id="rId5" Type="http://schemas.openxmlformats.org/officeDocument/2006/relationships/hyperlink" Target="https://drive.google.com/file/d/18nZs9QSvHAdOgsILwUFtH5pCVF9DLAqI/view?usp=drive_link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6258910" y="4524703"/>
            <a:ext cx="5933090" cy="1083591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"/>
          <p:cNvSpPr txBox="1"/>
          <p:nvPr/>
        </p:nvSpPr>
        <p:spPr>
          <a:xfrm>
            <a:off x="6321110" y="4635325"/>
            <a:ext cx="5357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"/>
          <p:cNvSpPr txBox="1">
            <a:spLocks noGrp="1"/>
          </p:cNvSpPr>
          <p:nvPr>
            <p:ph type="ctrTitle"/>
          </p:nvPr>
        </p:nvSpPr>
        <p:spPr>
          <a:xfrm>
            <a:off x="2277979" y="2969668"/>
            <a:ext cx="9144000" cy="73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4000"/>
              <a:buFont typeface="Arial"/>
              <a:buNone/>
            </a:pPr>
            <a:r>
              <a:rPr lang="en-GB" sz="4000" b="1" dirty="0">
                <a:latin typeface="Arial"/>
                <a:ea typeface="Arial"/>
                <a:cs typeface="Arial"/>
                <a:sym typeface="Arial"/>
              </a:rPr>
              <a:t>Spanish Cultural Performance </a:t>
            </a:r>
            <a:r>
              <a:rPr lang="en-GB" sz="4000" dirty="0"/>
              <a:t>2</a:t>
            </a:r>
            <a:endParaRPr sz="4000" dirty="0"/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2;p3">
            <a:extLst>
              <a:ext uri="{FF2B5EF4-FFF2-40B4-BE49-F238E27FC236}">
                <a16:creationId xmlns:a16="http://schemas.microsoft.com/office/drawing/2014/main" id="{32D8234E-9A48-BB4F-5AE8-E600016E6A2E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10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2591751F-2898-7C10-558F-F46D45EA29E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7" name="Google Shape;107;p6">
            <a:hlinkClick r:id="rId5"/>
            <a:extLst>
              <a:ext uri="{FF2B5EF4-FFF2-40B4-BE49-F238E27FC236}">
                <a16:creationId xmlns:a16="http://schemas.microsoft.com/office/drawing/2014/main" id="{BE4DF19A-87AB-1041-8A4A-80E71A31B1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3255" y="6331122"/>
            <a:ext cx="581112" cy="50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3D4F63-A6D2-7A4A-80B6-027486268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000" y="1832317"/>
            <a:ext cx="1358900" cy="20447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753F6CD-3D77-524D-B7E1-C6DF4EFA90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356" y="4087978"/>
            <a:ext cx="1633199" cy="22540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BF0BC6F-58F6-EE4D-A87C-B7B35619DC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404" y="2683007"/>
            <a:ext cx="1148861" cy="225464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481351B-0995-2E45-B823-67E7B791AB19}"/>
              </a:ext>
            </a:extLst>
          </p:cNvPr>
          <p:cNvSpPr txBox="1"/>
          <p:nvPr/>
        </p:nvSpPr>
        <p:spPr>
          <a:xfrm>
            <a:off x="8628835" y="1339477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2400" b="1" dirty="0">
                <a:solidFill>
                  <a:srgbClr val="002060"/>
                </a:solidFill>
              </a:rPr>
              <a:t>DULCINEA</a:t>
            </a:r>
          </a:p>
        </p:txBody>
      </p:sp>
      <p:sp>
        <p:nvSpPr>
          <p:cNvPr id="17" name="Anillo 16">
            <a:extLst>
              <a:ext uri="{FF2B5EF4-FFF2-40B4-BE49-F238E27FC236}">
                <a16:creationId xmlns:a16="http://schemas.microsoft.com/office/drawing/2014/main" id="{6D48C703-0F37-9A42-B824-E983508B49CD}"/>
              </a:ext>
            </a:extLst>
          </p:cNvPr>
          <p:cNvSpPr/>
          <p:nvPr/>
        </p:nvSpPr>
        <p:spPr>
          <a:xfrm>
            <a:off x="5131067" y="2920511"/>
            <a:ext cx="440463" cy="389314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18" name="Anillo 17">
            <a:extLst>
              <a:ext uri="{FF2B5EF4-FFF2-40B4-BE49-F238E27FC236}">
                <a16:creationId xmlns:a16="http://schemas.microsoft.com/office/drawing/2014/main" id="{3D042C38-6C29-6643-9512-72488398F4A1}"/>
              </a:ext>
            </a:extLst>
          </p:cNvPr>
          <p:cNvSpPr/>
          <p:nvPr/>
        </p:nvSpPr>
        <p:spPr>
          <a:xfrm>
            <a:off x="4400958" y="2650261"/>
            <a:ext cx="608138" cy="541361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19" name="Anillo 18">
            <a:extLst>
              <a:ext uri="{FF2B5EF4-FFF2-40B4-BE49-F238E27FC236}">
                <a16:creationId xmlns:a16="http://schemas.microsoft.com/office/drawing/2014/main" id="{A1184C38-49E0-154E-9116-1751BB8336EB}"/>
              </a:ext>
            </a:extLst>
          </p:cNvPr>
          <p:cNvSpPr/>
          <p:nvPr/>
        </p:nvSpPr>
        <p:spPr>
          <a:xfrm>
            <a:off x="3625882" y="2409511"/>
            <a:ext cx="633654" cy="705657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20" name="Google Shape;104;p6">
            <a:extLst>
              <a:ext uri="{FF2B5EF4-FFF2-40B4-BE49-F238E27FC236}">
                <a16:creationId xmlns:a16="http://schemas.microsoft.com/office/drawing/2014/main" id="{04560505-20FD-C049-91CF-880728EE3390}"/>
              </a:ext>
            </a:extLst>
          </p:cNvPr>
          <p:cNvSpPr txBox="1"/>
          <p:nvPr/>
        </p:nvSpPr>
        <p:spPr>
          <a:xfrm>
            <a:off x="4709912" y="6397443"/>
            <a:ext cx="5424586" cy="5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4000"/>
              </a:lnSpc>
              <a:buClr>
                <a:srgbClr val="525252"/>
              </a:buClr>
              <a:buSzPts val="1900"/>
            </a:pPr>
            <a:r>
              <a:rPr lang="en-GB" sz="1900" b="1" dirty="0">
                <a:solidFill>
                  <a:schemeClr val="accent3"/>
                </a:solidFill>
              </a:rPr>
              <a:t>Click on the picture and listen to Dulcinea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1" name="Google Shape;99;p6">
            <a:extLst>
              <a:ext uri="{FF2B5EF4-FFF2-40B4-BE49-F238E27FC236}">
                <a16:creationId xmlns:a16="http://schemas.microsoft.com/office/drawing/2014/main" id="{03021607-693C-914C-A54D-D094A085C7C0}"/>
              </a:ext>
            </a:extLst>
          </p:cNvPr>
          <p:cNvSpPr txBox="1"/>
          <p:nvPr/>
        </p:nvSpPr>
        <p:spPr>
          <a:xfrm>
            <a:off x="445840" y="1353687"/>
            <a:ext cx="10012610" cy="47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Los personajes 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2400" b="1" dirty="0">
                <a:solidFill>
                  <a:schemeClr val="accent4"/>
                </a:solidFill>
              </a:rPr>
              <a:t> The characters</a:t>
            </a:r>
            <a:endParaRPr lang="en-GB" sz="2400"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sz="2400" dirty="0">
              <a:solidFill>
                <a:schemeClr val="accent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3266AD-B0AF-6A45-8250-72B7ED820C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78609" y="523626"/>
            <a:ext cx="7551100" cy="5335991"/>
          </a:xfrm>
          <a:prstGeom prst="rect">
            <a:avLst/>
          </a:prstGeom>
        </p:spPr>
      </p:pic>
      <p:pic>
        <p:nvPicPr>
          <p:cNvPr id="3" name="Dulcinea.mp4">
            <a:hlinkClick r:id="" action="ppaction://media"/>
            <a:extLst>
              <a:ext uri="{FF2B5EF4-FFF2-40B4-BE49-F238E27FC236}">
                <a16:creationId xmlns:a16="http://schemas.microsoft.com/office/drawing/2014/main" id="{EAE94894-B6BA-CE4B-86C1-A1BA7B1A2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3982" r="28083"/>
          <a:stretch/>
        </p:blipFill>
        <p:spPr>
          <a:xfrm>
            <a:off x="5590222" y="2019024"/>
            <a:ext cx="2540294" cy="43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9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94D887CB-06C2-A44B-5674-D5E6B73E78D2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11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9215A06F-576E-903E-DD1A-EF1CD273DDD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sp>
        <p:nvSpPr>
          <p:cNvPr id="10" name="Google Shape;99;p6">
            <a:extLst>
              <a:ext uri="{FF2B5EF4-FFF2-40B4-BE49-F238E27FC236}">
                <a16:creationId xmlns:a16="http://schemas.microsoft.com/office/drawing/2014/main" id="{44AD6553-38AD-6541-ACE2-99069DA32FE5}"/>
              </a:ext>
            </a:extLst>
          </p:cNvPr>
          <p:cNvSpPr txBox="1"/>
          <p:nvPr/>
        </p:nvSpPr>
        <p:spPr>
          <a:xfrm>
            <a:off x="1840160" y="1295988"/>
            <a:ext cx="8763000" cy="47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dirty="0">
                <a:solidFill>
                  <a:schemeClr val="accent1"/>
                </a:solidFill>
              </a:rPr>
              <a:t>¡Don Quijote y los gigantes! </a:t>
            </a: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GB" sz="2400" dirty="0">
                <a:solidFill>
                  <a:schemeClr val="accent4"/>
                </a:solidFill>
              </a:rPr>
              <a:t> </a:t>
            </a:r>
            <a:r>
              <a:rPr lang="en-GB" sz="2400" b="1" i="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Don Quixote and the Giants!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endParaRPr sz="2400" dirty="0">
              <a:solidFill>
                <a:srgbClr val="FFC000"/>
              </a:solidFill>
            </a:endParaRPr>
          </a:p>
        </p:txBody>
      </p:sp>
      <p:sp>
        <p:nvSpPr>
          <p:cNvPr id="11" name="Google Shape;104;p6">
            <a:extLst>
              <a:ext uri="{FF2B5EF4-FFF2-40B4-BE49-F238E27FC236}">
                <a16:creationId xmlns:a16="http://schemas.microsoft.com/office/drawing/2014/main" id="{890438C2-4545-1943-81AB-BBFFFF55F29E}"/>
              </a:ext>
            </a:extLst>
          </p:cNvPr>
          <p:cNvSpPr txBox="1"/>
          <p:nvPr/>
        </p:nvSpPr>
        <p:spPr>
          <a:xfrm>
            <a:off x="1710343" y="6342063"/>
            <a:ext cx="9578571" cy="42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Font typeface="Arial"/>
              <a:buNone/>
            </a:pPr>
            <a:r>
              <a:rPr lang="en-GB" sz="20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Click on </a:t>
            </a:r>
            <a:r>
              <a:rPr lang="en-GB" sz="2000" b="1" dirty="0">
                <a:solidFill>
                  <a:schemeClr val="accent3"/>
                </a:solidFill>
              </a:rPr>
              <a:t>the picture</a:t>
            </a:r>
            <a:r>
              <a:rPr lang="en-GB" sz="20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GB" sz="2000" b="1" dirty="0">
                <a:solidFill>
                  <a:schemeClr val="accent3"/>
                </a:solidFill>
              </a:rPr>
              <a:t>w</a:t>
            </a:r>
            <a:r>
              <a:rPr lang="en-GB" sz="20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atch this audio book about the windmill adventure!</a:t>
            </a:r>
            <a:endParaRPr sz="2000" dirty="0">
              <a:solidFill>
                <a:schemeClr val="accent3"/>
              </a:solidFill>
            </a:endParaRPr>
          </a:p>
        </p:txBody>
      </p:sp>
      <p:pic>
        <p:nvPicPr>
          <p:cNvPr id="8" name="Google Shape;107;p6">
            <a:hlinkClick r:id="rId5"/>
            <a:extLst>
              <a:ext uri="{FF2B5EF4-FFF2-40B4-BE49-F238E27FC236}">
                <a16:creationId xmlns:a16="http://schemas.microsoft.com/office/drawing/2014/main" id="{D15A8655-0017-B446-8CFB-FE4233D92B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31" y="6283233"/>
            <a:ext cx="581112" cy="50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Book-Don-Quijote-y-los-gigantes.mp4">
            <a:hlinkClick r:id="" action="ppaction://media"/>
            <a:extLst>
              <a:ext uri="{FF2B5EF4-FFF2-40B4-BE49-F238E27FC236}">
                <a16:creationId xmlns:a16="http://schemas.microsoft.com/office/drawing/2014/main" id="{FEDC6734-E4E5-FA4A-8D8B-17C3825E2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8499" y="1838211"/>
            <a:ext cx="7902261" cy="44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2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94D887CB-06C2-A44B-5674-D5E6B73E78D2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12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9215A06F-576E-903E-DD1A-EF1CD273DDD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sp>
        <p:nvSpPr>
          <p:cNvPr id="10" name="Google Shape;99;p6">
            <a:extLst>
              <a:ext uri="{FF2B5EF4-FFF2-40B4-BE49-F238E27FC236}">
                <a16:creationId xmlns:a16="http://schemas.microsoft.com/office/drawing/2014/main" id="{44AD6553-38AD-6541-ACE2-99069DA32FE5}"/>
              </a:ext>
            </a:extLst>
          </p:cNvPr>
          <p:cNvSpPr txBox="1"/>
          <p:nvPr/>
        </p:nvSpPr>
        <p:spPr>
          <a:xfrm>
            <a:off x="944236" y="1353688"/>
            <a:ext cx="10012610" cy="47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18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¡Juega con las tarjetas de Don Quijote! </a:t>
            </a:r>
            <a:r>
              <a:rPr lang="en-GB" sz="18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1800" b="1" dirty="0">
                <a:solidFill>
                  <a:schemeClr val="accent4"/>
                </a:solidFill>
              </a:rPr>
              <a:t> Play with Don Quijote flash cards!</a:t>
            </a:r>
            <a:endParaRPr sz="1800" dirty="0">
              <a:solidFill>
                <a:schemeClr val="accent4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26330D-2FF3-B646-BEDC-B3944F6C1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40" y="1832318"/>
            <a:ext cx="4179309" cy="290380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29DF8DC-1202-9547-B673-3EFB31B0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921" y="2520203"/>
            <a:ext cx="4188558" cy="28961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4E2EC0-1A1E-8741-86FB-5E1F74DB7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933" y="3000344"/>
            <a:ext cx="4420767" cy="30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79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94D887CB-06C2-A44B-5674-D5E6B73E78D2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13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9215A06F-576E-903E-DD1A-EF1CD273DDD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636CA1-C466-1B47-8CF4-A5B6253C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799" y="1805042"/>
            <a:ext cx="7100367" cy="5017480"/>
          </a:xfrm>
          <a:prstGeom prst="rect">
            <a:avLst/>
          </a:prstGeom>
        </p:spPr>
      </p:pic>
      <p:sp>
        <p:nvSpPr>
          <p:cNvPr id="15" name="Google Shape;99;p6">
            <a:extLst>
              <a:ext uri="{FF2B5EF4-FFF2-40B4-BE49-F238E27FC236}">
                <a16:creationId xmlns:a16="http://schemas.microsoft.com/office/drawing/2014/main" id="{EC79A909-C797-5640-98DC-01C5899A10F6}"/>
              </a:ext>
            </a:extLst>
          </p:cNvPr>
          <p:cNvSpPr txBox="1"/>
          <p:nvPr/>
        </p:nvSpPr>
        <p:spPr>
          <a:xfrm>
            <a:off x="217634" y="1302886"/>
            <a:ext cx="8697766" cy="80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El teatro de marionetas 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2400" b="1" dirty="0">
                <a:solidFill>
                  <a:schemeClr val="accent4"/>
                </a:solidFill>
              </a:rPr>
              <a:t> The puppet show </a:t>
            </a:r>
            <a:endParaRPr lang="en-GB" sz="2400"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sz="2400" dirty="0">
              <a:solidFill>
                <a:schemeClr val="accent4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8688B9C-E0A7-014A-84F5-119CA8FEEF0F}"/>
              </a:ext>
            </a:extLst>
          </p:cNvPr>
          <p:cNvSpPr/>
          <p:nvPr/>
        </p:nvSpPr>
        <p:spPr>
          <a:xfrm>
            <a:off x="278392" y="1938922"/>
            <a:ext cx="4293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1800" b="1" dirty="0">
                <a:solidFill>
                  <a:srgbClr val="002060"/>
                </a:solidFill>
              </a:rPr>
              <a:t>1.Create the puppets of Don Quijote!</a:t>
            </a:r>
            <a:endParaRPr lang="en-GB" sz="1800" dirty="0">
              <a:solidFill>
                <a:srgbClr val="00206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14406E-FD11-EC45-8984-59392E717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8640" y="2442134"/>
            <a:ext cx="5403273" cy="38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65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94D887CB-06C2-A44B-5674-D5E6B73E78D2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9215A06F-576E-903E-DD1A-EF1CD273DDD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337817-70FD-F34C-92E2-8E84057B6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6" t="3001"/>
          <a:stretch/>
        </p:blipFill>
        <p:spPr>
          <a:xfrm>
            <a:off x="4419600" y="1203847"/>
            <a:ext cx="7772400" cy="562839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132D336-AA96-E143-B76F-9EEE909D5BD1}"/>
              </a:ext>
            </a:extLst>
          </p:cNvPr>
          <p:cNvSpPr/>
          <p:nvPr/>
        </p:nvSpPr>
        <p:spPr>
          <a:xfrm>
            <a:off x="268548" y="2120513"/>
            <a:ext cx="499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1800" b="1" dirty="0">
                <a:solidFill>
                  <a:srgbClr val="002060"/>
                </a:solidFill>
              </a:rPr>
              <a:t>2.Learn the script and rehearse!</a:t>
            </a:r>
            <a:endParaRPr lang="en-GB" sz="1800" dirty="0">
              <a:solidFill>
                <a:srgbClr val="00206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075C18-059B-1F4C-BDF3-201554B35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815" y="4495972"/>
            <a:ext cx="1558599" cy="1820863"/>
          </a:xfrm>
          <a:prstGeom prst="rect">
            <a:avLst/>
          </a:prstGeom>
        </p:spPr>
      </p:pic>
      <p:sp>
        <p:nvSpPr>
          <p:cNvPr id="9" name="Google Shape;99;p6">
            <a:extLst>
              <a:ext uri="{FF2B5EF4-FFF2-40B4-BE49-F238E27FC236}">
                <a16:creationId xmlns:a16="http://schemas.microsoft.com/office/drawing/2014/main" id="{675348DC-7349-CC4E-91FC-78D2A3DD27A0}"/>
              </a:ext>
            </a:extLst>
          </p:cNvPr>
          <p:cNvSpPr txBox="1"/>
          <p:nvPr/>
        </p:nvSpPr>
        <p:spPr>
          <a:xfrm>
            <a:off x="45987" y="1310343"/>
            <a:ext cx="4486713" cy="110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El teatro de marionetas 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2400" b="1" dirty="0">
                <a:solidFill>
                  <a:schemeClr val="accent4"/>
                </a:solidFill>
              </a:rPr>
              <a:t> The puppet show </a:t>
            </a:r>
            <a:endParaRPr lang="en-GB" sz="2400"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4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26F803B3-ADA2-083B-0798-56FB8BF69390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9;p2">
            <a:extLst>
              <a:ext uri="{FF2B5EF4-FFF2-40B4-BE49-F238E27FC236}">
                <a16:creationId xmlns:a16="http://schemas.microsoft.com/office/drawing/2014/main" id="{A4D0CD30-EFD6-910A-4B55-C328A967D16B}"/>
              </a:ext>
            </a:extLst>
          </p:cNvPr>
          <p:cNvSpPr txBox="1"/>
          <p:nvPr/>
        </p:nvSpPr>
        <p:spPr>
          <a:xfrm>
            <a:off x="1641232" y="2161993"/>
            <a:ext cx="963636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chemeClr val="accent1"/>
              </a:buClr>
              <a:buSzPts val="3000"/>
            </a:pPr>
            <a:r>
              <a:rPr lang="en-GB" sz="4000" b="1" dirty="0">
                <a:solidFill>
                  <a:schemeClr val="accent1"/>
                </a:solidFill>
              </a:rPr>
              <a:t>¡</a:t>
            </a:r>
            <a:r>
              <a:rPr lang="en-GB" sz="4000" b="1" dirty="0" err="1">
                <a:solidFill>
                  <a:schemeClr val="accent1"/>
                </a:solidFill>
              </a:rPr>
              <a:t>Ya</a:t>
            </a:r>
            <a:r>
              <a:rPr lang="en-GB" sz="4000" b="1" dirty="0">
                <a:solidFill>
                  <a:schemeClr val="accent1"/>
                </a:solidFill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</a:rPr>
              <a:t>estáis</a:t>
            </a:r>
            <a:r>
              <a:rPr lang="en-GB" sz="4000" b="1" dirty="0">
                <a:solidFill>
                  <a:schemeClr val="accent1"/>
                </a:solidFill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</a:rPr>
              <a:t>preparados</a:t>
            </a:r>
            <a:r>
              <a:rPr lang="en-GB" sz="4000" b="1" dirty="0">
                <a:solidFill>
                  <a:schemeClr val="accent1"/>
                </a:solidFill>
              </a:rPr>
              <a:t> para </a:t>
            </a:r>
            <a:r>
              <a:rPr lang="en-GB" sz="4000" b="1" dirty="0" err="1">
                <a:solidFill>
                  <a:schemeClr val="accent1"/>
                </a:solidFill>
              </a:rPr>
              <a:t>representar</a:t>
            </a:r>
            <a:r>
              <a:rPr lang="en-GB" sz="4000" b="1" dirty="0">
                <a:solidFill>
                  <a:schemeClr val="accent1"/>
                </a:solidFill>
              </a:rPr>
              <a:t> un teatro de marionetas </a:t>
            </a:r>
            <a:r>
              <a:rPr lang="en-GB" sz="4000" b="1" dirty="0" err="1">
                <a:solidFill>
                  <a:schemeClr val="accent1"/>
                </a:solidFill>
              </a:rPr>
              <a:t>en</a:t>
            </a:r>
            <a:r>
              <a:rPr lang="en-GB" sz="4000" b="1" dirty="0">
                <a:solidFill>
                  <a:schemeClr val="accent1"/>
                </a:solidFill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</a:rPr>
              <a:t>español</a:t>
            </a:r>
            <a:r>
              <a:rPr lang="en-GB" sz="4000" b="1" dirty="0">
                <a:solidFill>
                  <a:schemeClr val="accent1"/>
                </a:solidFill>
              </a:rPr>
              <a:t>!</a:t>
            </a:r>
            <a:endParaRPr lang="en-GB" sz="4000" b="1" i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lang="en-GB" sz="4000" b="1" i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1" dirty="0">
                <a:solidFill>
                  <a:schemeClr val="accent4"/>
                </a:solidFill>
              </a:rPr>
              <a:t>You are now ready to perform a Spanish puppet show for children!</a:t>
            </a:r>
            <a:endParaRPr lang="en-GB" sz="4000" i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56D06B-2327-2106-32CA-D3F505B8CF7D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34C6C6">
              <a:alpha val="216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58910" y="1826348"/>
            <a:ext cx="2065283" cy="10084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34C6C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Q&amp;A</a:t>
            </a:r>
            <a:endParaRPr lang="en-GB" sz="6000" b="1" dirty="0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15213-B348-8F5E-ECD2-125A7ADC315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0137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9DE51-7473-FB70-093E-255A368CA78C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AC14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83842" y="1908302"/>
            <a:ext cx="5357905" cy="1502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5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AC14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 OUR MAILING LIST </a:t>
            </a:r>
            <a:endParaRPr lang="en-GB" sz="6000" b="1" dirty="0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6DBCF-E85A-3AEF-D4AD-D357FB25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698" y="4388170"/>
            <a:ext cx="1805009" cy="18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0" y="5655013"/>
            <a:ext cx="12192000" cy="10937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 amt="50000"/>
          </a:blip>
          <a:srcRect l="-27385" t="10466" r="-2" b="21466"/>
          <a:stretch/>
        </p:blipFill>
        <p:spPr>
          <a:xfrm rot="10800000">
            <a:off x="2731704" y="1182433"/>
            <a:ext cx="8096095" cy="436701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0129510" y="4618619"/>
            <a:ext cx="3403412" cy="48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אדאנק</a:t>
            </a:r>
            <a:r>
              <a:rPr lang="en-GB" sz="25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68" name="Google Shape;268;p14"/>
          <p:cNvSpPr txBox="1"/>
          <p:nvPr/>
        </p:nvSpPr>
        <p:spPr>
          <a:xfrm>
            <a:off x="1567267" y="4819831"/>
            <a:ext cx="1722754" cy="109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شكرًا لك</a:t>
            </a: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4"/>
          <p:cNvSpPr txBox="1"/>
          <p:nvPr/>
        </p:nvSpPr>
        <p:spPr>
          <a:xfrm>
            <a:off x="3559031" y="2594350"/>
            <a:ext cx="2663568" cy="6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Diolch</a:t>
            </a: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0" name="Google Shape;270;p14"/>
          <p:cNvSpPr txBox="1"/>
          <p:nvPr/>
        </p:nvSpPr>
        <p:spPr>
          <a:xfrm>
            <a:off x="7099032" y="2113486"/>
            <a:ext cx="2182361" cy="53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u="none" strike="noStrike" cap="none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Bedankt</a:t>
            </a:r>
            <a:endParaRPr sz="2800" b="1">
              <a:solidFill>
                <a:srgbClr val="AC14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4"/>
          <p:cNvSpPr txBox="1"/>
          <p:nvPr/>
        </p:nvSpPr>
        <p:spPr>
          <a:xfrm>
            <a:off x="9713821" y="2566353"/>
            <a:ext cx="2562262" cy="6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Fa’afetai</a:t>
            </a:r>
            <a:r>
              <a:rPr lang="en-GB" sz="105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800" b="1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2" name="Google Shape;272;p14"/>
          <p:cNvSpPr txBox="1"/>
          <p:nvPr/>
        </p:nvSpPr>
        <p:spPr>
          <a:xfrm>
            <a:off x="6321110" y="3882217"/>
            <a:ext cx="4223588" cy="49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52C152"/>
                </a:solidFill>
                <a:latin typeface="Arial"/>
                <a:ea typeface="Arial"/>
                <a:cs typeface="Arial"/>
                <a:sym typeface="Arial"/>
              </a:rPr>
              <a:t>Tak skal du have </a:t>
            </a:r>
            <a:endParaRPr/>
          </a:p>
        </p:txBody>
      </p:sp>
      <p:sp>
        <p:nvSpPr>
          <p:cNvPr id="273" name="Google Shape;273;p14"/>
          <p:cNvSpPr txBox="1"/>
          <p:nvPr/>
        </p:nvSpPr>
        <p:spPr>
          <a:xfrm>
            <a:off x="4992736" y="4860224"/>
            <a:ext cx="3028062" cy="51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Teşekkürler</a:t>
            </a:r>
            <a:r>
              <a:rPr lang="en-GB" sz="2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4" name="Google Shape;274;p14"/>
          <p:cNvSpPr txBox="1"/>
          <p:nvPr/>
        </p:nvSpPr>
        <p:spPr>
          <a:xfrm>
            <a:off x="623668" y="3128389"/>
            <a:ext cx="1463568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5" name="Google Shape;275;p14"/>
          <p:cNvSpPr txBox="1"/>
          <p:nvPr/>
        </p:nvSpPr>
        <p:spPr>
          <a:xfrm>
            <a:off x="10297808" y="1603822"/>
            <a:ext cx="2039060" cy="43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Danke</a:t>
            </a:r>
            <a:endParaRPr sz="2200" b="1">
              <a:solidFill>
                <a:srgbClr val="FFCA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>
            <a:off x="4672976" y="1516766"/>
            <a:ext cx="1772769" cy="34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/>
          </a:p>
        </p:txBody>
      </p:sp>
      <p:sp>
        <p:nvSpPr>
          <p:cNvPr id="277" name="Google Shape;277;p14"/>
          <p:cNvSpPr txBox="1"/>
          <p:nvPr/>
        </p:nvSpPr>
        <p:spPr>
          <a:xfrm>
            <a:off x="909557" y="2464039"/>
            <a:ext cx="2128448" cy="48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Dziękuję</a:t>
            </a:r>
            <a:endParaRPr sz="2500" b="1">
              <a:solidFill>
                <a:srgbClr val="0F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4"/>
          <p:cNvSpPr txBox="1"/>
          <p:nvPr/>
        </p:nvSpPr>
        <p:spPr>
          <a:xfrm>
            <a:off x="4072163" y="4277860"/>
            <a:ext cx="2748511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002248"/>
                </a:solidFill>
                <a:latin typeface="Arial"/>
                <a:ea typeface="Arial"/>
                <a:cs typeface="Arial"/>
                <a:sym typeface="Arial"/>
              </a:rPr>
              <a:t>Köszönjük</a:t>
            </a:r>
            <a:endParaRPr sz="2000" b="1">
              <a:solidFill>
                <a:srgbClr val="0022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 txBox="1"/>
          <p:nvPr/>
        </p:nvSpPr>
        <p:spPr>
          <a:xfrm>
            <a:off x="1195596" y="1504048"/>
            <a:ext cx="2748511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ευχαριστώ</a:t>
            </a:r>
            <a:endParaRPr sz="2000" b="1">
              <a:solidFill>
                <a:srgbClr val="34C6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8645367" y="1619307"/>
            <a:ext cx="1182746" cy="84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谢谢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b="1">
              <a:solidFill>
                <a:srgbClr val="40C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6445745" y="3323032"/>
            <a:ext cx="3150106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Kiitos</a:t>
            </a:r>
            <a:r>
              <a:rPr lang="en-GB" sz="2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2" name="Google Shape;282;p14"/>
          <p:cNvSpPr txBox="1"/>
          <p:nvPr/>
        </p:nvSpPr>
        <p:spPr>
          <a:xfrm>
            <a:off x="1138336" y="3664373"/>
            <a:ext cx="4064175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Ласкаво просимо </a:t>
            </a:r>
            <a:r>
              <a:rPr lang="en-GB" sz="2800" b="1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3" name="Google Shape;283;p14"/>
          <p:cNvSpPr txBox="1"/>
          <p:nvPr/>
        </p:nvSpPr>
        <p:spPr>
          <a:xfrm>
            <a:off x="7613955" y="5063740"/>
            <a:ext cx="2128448" cy="48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2500" b="1">
              <a:solidFill>
                <a:srgbClr val="0F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4"/>
          <p:cNvSpPr txBox="1"/>
          <p:nvPr/>
        </p:nvSpPr>
        <p:spPr>
          <a:xfrm>
            <a:off x="10001918" y="3645938"/>
            <a:ext cx="4064175" cy="44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none" strike="noStrike" cap="none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endParaRPr sz="2300" b="1">
              <a:solidFill>
                <a:srgbClr val="FFCA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4"/>
          <p:cNvPicPr preferRelativeResize="0"/>
          <p:nvPr/>
        </p:nvPicPr>
        <p:blipFill rotWithShape="1">
          <a:blip r:embed="rId3">
            <a:alphaModFix amt="50000"/>
          </a:blip>
          <a:srcRect l="43926" t="7027" b="9318"/>
          <a:stretch/>
        </p:blipFill>
        <p:spPr>
          <a:xfrm rot="10800000">
            <a:off x="9281393" y="1182432"/>
            <a:ext cx="2899753" cy="43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/>
          <p:nvPr/>
        </p:nvSpPr>
        <p:spPr>
          <a:xfrm>
            <a:off x="1054100" y="1764887"/>
            <a:ext cx="10172700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Don Q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uijote y la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aventura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de los gigantes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1" dirty="0">
                <a:solidFill>
                  <a:schemeClr val="accent4"/>
                </a:solidFill>
              </a:rPr>
              <a:t>Let’s perform a puppet show!</a:t>
            </a:r>
            <a:endParaRPr lang="en-GB" sz="4000" i="1" dirty="0">
              <a:solidFill>
                <a:schemeClr val="accent4"/>
              </a:solidFill>
            </a:endParaRPr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4B90B961-0FF9-CA35-15E0-6A29465B7DE7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8DCCA4CC-C426-E586-912B-E0B0F6ADA124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82B428-6FA3-2F44-A317-0C9852C1F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336" y="3147044"/>
            <a:ext cx="4315326" cy="35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3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Contenidos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Contents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2760616" y="3981296"/>
            <a:ext cx="8936084" cy="18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accent3"/>
              </a:buClr>
              <a:buSzPts val="2400"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-GB" sz="2400" b="1" dirty="0">
                <a:solidFill>
                  <a:schemeClr val="accent3"/>
                </a:solidFill>
              </a:rPr>
              <a:t> Creation and performance of a little puppet theatre</a:t>
            </a:r>
            <a:endParaRPr sz="2400" b="1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b="0" dirty="0">
                <a:solidFill>
                  <a:srgbClr val="525252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Suggestions for the creation of a Spanish children’s puppet</a:t>
            </a:r>
            <a:r>
              <a:rPr lang="en-GB" sz="2400" dirty="0">
                <a:solidFill>
                  <a:srgbClr val="525252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en-GB" sz="2400" b="0" dirty="0">
                <a:solidFill>
                  <a:srgbClr val="525252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show in Spanish</a:t>
            </a:r>
            <a:endParaRPr lang="en-GB" sz="2400" b="1" dirty="0">
              <a:solidFill>
                <a:srgbClr val="525252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488"/>
            <a:ext cx="9275585" cy="11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accent3"/>
              </a:buClr>
              <a:buSzPts val="2400"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-GB" sz="2400" b="1" dirty="0">
                <a:solidFill>
                  <a:schemeClr val="accent3"/>
                </a:solidFill>
              </a:rPr>
              <a:t> Characters and scene of Don Quijote de la Mancha</a:t>
            </a:r>
          </a:p>
          <a:p>
            <a:pPr lvl="0">
              <a:buClr>
                <a:schemeClr val="accent3"/>
              </a:buClr>
              <a:buSzPts val="2400"/>
            </a:pPr>
            <a:r>
              <a:rPr lang="en-GB" sz="2400" b="0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Suggested activities</a:t>
            </a: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/>
          <p:nvPr/>
        </p:nvSpPr>
        <p:spPr>
          <a:xfrm>
            <a:off x="2070632" y="2108345"/>
            <a:ext cx="8086273" cy="90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accent3"/>
              </a:buClr>
              <a:buSzPts val="2400"/>
            </a:pPr>
            <a:r>
              <a:rPr lang="es-US" sz="2400" b="1" dirty="0">
                <a:solidFill>
                  <a:srgbClr val="002060"/>
                </a:solidFill>
              </a:rPr>
              <a:t>Prepare a puppet show based on one of the most famous scenes from Cervantes’s Don Quijote</a:t>
            </a:r>
            <a:r>
              <a:rPr lang="en-GB" sz="2400" b="1" dirty="0">
                <a:solidFill>
                  <a:srgbClr val="002060"/>
                </a:solidFill>
                <a:sym typeface="Arial"/>
              </a:rPr>
              <a:t>…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78" name="Google Shape;78;p4"/>
          <p:cNvSpPr txBox="1"/>
          <p:nvPr/>
        </p:nvSpPr>
        <p:spPr>
          <a:xfrm>
            <a:off x="4962522" y="5952118"/>
            <a:ext cx="8746638" cy="18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… and perform it in front of an audience!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9" name="Google Shape;79;p4"/>
          <p:cNvSpPr txBox="1"/>
          <p:nvPr/>
        </p:nvSpPr>
        <p:spPr>
          <a:xfrm>
            <a:off x="466719" y="1448774"/>
            <a:ext cx="8991606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dirty="0">
                <a:solidFill>
                  <a:schemeClr val="accent1"/>
                </a:solidFill>
              </a:rPr>
              <a:t>Objetivos de aprendizaje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dirty="0">
                <a:solidFill>
                  <a:schemeClr val="accent4"/>
                </a:solidFill>
              </a:rPr>
              <a:t> 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Learning objectives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6838058" y="2886927"/>
            <a:ext cx="3198773" cy="918597"/>
          </a:xfrm>
          <a:prstGeom prst="wedgeEllipseCallout">
            <a:avLst>
              <a:gd name="adj1" fmla="val -34380"/>
              <a:gd name="adj2" fmla="val 91795"/>
            </a:avLst>
          </a:prstGeom>
          <a:solidFill>
            <a:schemeClr val="accent6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"/>
          <p:cNvSpPr/>
          <p:nvPr/>
        </p:nvSpPr>
        <p:spPr>
          <a:xfrm>
            <a:off x="3368392" y="3460113"/>
            <a:ext cx="3469667" cy="1140237"/>
          </a:xfrm>
          <a:prstGeom prst="wedgeEllipseCallout">
            <a:avLst>
              <a:gd name="adj1" fmla="val 37079"/>
              <a:gd name="adj2" fmla="val -73424"/>
            </a:avLst>
          </a:prstGeom>
          <a:solidFill>
            <a:schemeClr val="accent4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"/>
          <p:cNvSpPr/>
          <p:nvPr/>
        </p:nvSpPr>
        <p:spPr>
          <a:xfrm>
            <a:off x="6278165" y="4286346"/>
            <a:ext cx="3469667" cy="1122880"/>
          </a:xfrm>
          <a:prstGeom prst="wedgeEllipseCallout">
            <a:avLst>
              <a:gd name="adj1" fmla="val -38217"/>
              <a:gd name="adj2" fmla="val 73437"/>
            </a:avLst>
          </a:prstGeom>
          <a:solidFill>
            <a:schemeClr val="accent5"/>
          </a:solidFill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4"/>
          <p:cNvSpPr txBox="1">
            <a:spLocks noGrp="1"/>
          </p:cNvSpPr>
          <p:nvPr>
            <p:ph type="sldNum" idx="12"/>
          </p:nvPr>
        </p:nvSpPr>
        <p:spPr>
          <a:xfrm>
            <a:off x="11739563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DAA1793A-EB15-8A2C-FBE5-1357A878C62E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/>
          <p:nvPr/>
        </p:nvSpPr>
        <p:spPr>
          <a:xfrm>
            <a:off x="445840" y="1353687"/>
            <a:ext cx="10012610" cy="47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El </a:t>
            </a:r>
            <a:r>
              <a:rPr lang="en-GB" sz="24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autor</a:t>
            </a: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2400" b="1" dirty="0">
                <a:solidFill>
                  <a:schemeClr val="accent4"/>
                </a:solidFill>
              </a:rPr>
              <a:t> The author</a:t>
            </a:r>
            <a:endParaRPr lang="en-GB" sz="2400"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sz="2400" dirty="0">
              <a:solidFill>
                <a:schemeClr val="accent4"/>
              </a:solidFill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978569" y="2009118"/>
            <a:ext cx="4454471" cy="44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Font typeface="Arial"/>
              <a:buNone/>
            </a:pPr>
            <a:r>
              <a:rPr lang="en-GB" sz="19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1.Who is this historic character?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94D887CB-06C2-A44B-5674-D5E6B73E78D2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9215A06F-576E-903E-DD1A-EF1CD273DDD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13" name="Google Shape;107;p6">
            <a:hlinkClick r:id="rId5"/>
            <a:extLst>
              <a:ext uri="{FF2B5EF4-FFF2-40B4-BE49-F238E27FC236}">
                <a16:creationId xmlns:a16="http://schemas.microsoft.com/office/drawing/2014/main" id="{0076B34D-85D7-B2F3-38A7-6B0FA6D529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756" y="5778946"/>
            <a:ext cx="532864" cy="5180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4;p6">
            <a:extLst>
              <a:ext uri="{FF2B5EF4-FFF2-40B4-BE49-F238E27FC236}">
                <a16:creationId xmlns:a16="http://schemas.microsoft.com/office/drawing/2014/main" id="{B79EC8FB-8F39-A147-9482-495FB7F58BE2}"/>
              </a:ext>
            </a:extLst>
          </p:cNvPr>
          <p:cNvSpPr txBox="1"/>
          <p:nvPr/>
        </p:nvSpPr>
        <p:spPr>
          <a:xfrm>
            <a:off x="1054533" y="5778946"/>
            <a:ext cx="5512522" cy="5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Font typeface="Arial"/>
              <a:buNone/>
            </a:pPr>
            <a:r>
              <a:rPr lang="en-GB" sz="19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2.Click on the picture and listen to Cervantes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91F89C-0FE4-984E-A0A2-7B560D3D1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730" y="1215947"/>
            <a:ext cx="5813025" cy="564205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74B3E4F-6D79-9B43-9B9A-5FB2A93CA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7798" y="5670003"/>
            <a:ext cx="1048954" cy="1063065"/>
          </a:xfrm>
          <a:prstGeom prst="rect">
            <a:avLst/>
          </a:prstGeom>
        </p:spPr>
      </p:pic>
      <p:pic>
        <p:nvPicPr>
          <p:cNvPr id="4" name="Cervantess.mp4">
            <a:hlinkClick r:id="" action="ppaction://media"/>
            <a:extLst>
              <a:ext uri="{FF2B5EF4-FFF2-40B4-BE49-F238E27FC236}">
                <a16:creationId xmlns:a16="http://schemas.microsoft.com/office/drawing/2014/main" id="{2F44611A-86E3-E64D-9526-08E1ECEB7F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6226" b="6226"/>
          <a:stretch/>
        </p:blipFill>
        <p:spPr>
          <a:xfrm>
            <a:off x="1395249" y="2449450"/>
            <a:ext cx="3803072" cy="3329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2;p3">
            <a:extLst>
              <a:ext uri="{FF2B5EF4-FFF2-40B4-BE49-F238E27FC236}">
                <a16:creationId xmlns:a16="http://schemas.microsoft.com/office/drawing/2014/main" id="{32D8234E-9A48-BB4F-5AE8-E600016E6A2E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6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2591751F-2898-7C10-558F-F46D45EA29E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sp>
        <p:nvSpPr>
          <p:cNvPr id="9" name="Google Shape;99;p6">
            <a:extLst>
              <a:ext uri="{FF2B5EF4-FFF2-40B4-BE49-F238E27FC236}">
                <a16:creationId xmlns:a16="http://schemas.microsoft.com/office/drawing/2014/main" id="{841C5771-3E45-AF4C-93C0-184400783C68}"/>
              </a:ext>
            </a:extLst>
          </p:cNvPr>
          <p:cNvSpPr txBox="1"/>
          <p:nvPr/>
        </p:nvSpPr>
        <p:spPr>
          <a:xfrm>
            <a:off x="445840" y="1353687"/>
            <a:ext cx="10012610" cy="47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Los personajes 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2400" b="1" dirty="0">
                <a:solidFill>
                  <a:schemeClr val="accent4"/>
                </a:solidFill>
              </a:rPr>
              <a:t> The characters</a:t>
            </a:r>
            <a:endParaRPr lang="en-GB" sz="2400"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sz="2400" dirty="0">
              <a:solidFill>
                <a:schemeClr val="accent4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7FB18C-FA7F-9547-9588-3F5ABE5CC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698" y="2759397"/>
            <a:ext cx="1333500" cy="14224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D734F5B-4D8E-6F42-A4BC-BB31AEF14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0930" y="2495514"/>
            <a:ext cx="1257300" cy="15367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8A79D97-9EFF-0A4A-99FB-93B9322E8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609" y="3668337"/>
            <a:ext cx="1244600" cy="15621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F43615B-E194-894D-8BFE-ADA285E4A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2454" y="4505886"/>
            <a:ext cx="1244600" cy="15875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30285E5-871B-AF4C-A95A-3A1CFFC2FB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3710" y="5102225"/>
            <a:ext cx="1384300" cy="14224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217010E-A9C3-6541-BA11-1FD62A6AEF79}"/>
              </a:ext>
            </a:extLst>
          </p:cNvPr>
          <p:cNvSpPr txBox="1"/>
          <p:nvPr/>
        </p:nvSpPr>
        <p:spPr>
          <a:xfrm>
            <a:off x="8628835" y="1339477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2400" b="1" dirty="0">
                <a:solidFill>
                  <a:srgbClr val="002060"/>
                </a:solidFill>
              </a:rPr>
              <a:t>DON QUIJOTE</a:t>
            </a:r>
          </a:p>
        </p:txBody>
      </p:sp>
      <p:sp>
        <p:nvSpPr>
          <p:cNvPr id="21" name="Anillo 20">
            <a:extLst>
              <a:ext uri="{FF2B5EF4-FFF2-40B4-BE49-F238E27FC236}">
                <a16:creationId xmlns:a16="http://schemas.microsoft.com/office/drawing/2014/main" id="{9B577A5A-3E34-A943-87D1-3E7C89D37021}"/>
              </a:ext>
            </a:extLst>
          </p:cNvPr>
          <p:cNvSpPr/>
          <p:nvPr/>
        </p:nvSpPr>
        <p:spPr>
          <a:xfrm>
            <a:off x="3621653" y="3328125"/>
            <a:ext cx="268015" cy="284943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22" name="Anillo 21">
            <a:extLst>
              <a:ext uri="{FF2B5EF4-FFF2-40B4-BE49-F238E27FC236}">
                <a16:creationId xmlns:a16="http://schemas.microsoft.com/office/drawing/2014/main" id="{75BD0331-65FB-9A45-853D-BE6FD4E87B18}"/>
              </a:ext>
            </a:extLst>
          </p:cNvPr>
          <p:cNvSpPr/>
          <p:nvPr/>
        </p:nvSpPr>
        <p:spPr>
          <a:xfrm>
            <a:off x="3178315" y="2939991"/>
            <a:ext cx="459328" cy="449586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27" name="Anillo 26">
            <a:extLst>
              <a:ext uri="{FF2B5EF4-FFF2-40B4-BE49-F238E27FC236}">
                <a16:creationId xmlns:a16="http://schemas.microsoft.com/office/drawing/2014/main" id="{1E75FC36-950C-D741-8D82-86C63F51C29D}"/>
              </a:ext>
            </a:extLst>
          </p:cNvPr>
          <p:cNvSpPr/>
          <p:nvPr/>
        </p:nvSpPr>
        <p:spPr>
          <a:xfrm>
            <a:off x="2709415" y="2581350"/>
            <a:ext cx="514808" cy="551841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pic>
        <p:nvPicPr>
          <p:cNvPr id="28" name="Google Shape;107;p6">
            <a:hlinkClick r:id="rId10"/>
            <a:extLst>
              <a:ext uri="{FF2B5EF4-FFF2-40B4-BE49-F238E27FC236}">
                <a16:creationId xmlns:a16="http://schemas.microsoft.com/office/drawing/2014/main" id="{4AD283A5-A30E-F641-9B3F-DD1E702FF34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75813" y="6220483"/>
            <a:ext cx="587063" cy="47404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04;p6">
            <a:extLst>
              <a:ext uri="{FF2B5EF4-FFF2-40B4-BE49-F238E27FC236}">
                <a16:creationId xmlns:a16="http://schemas.microsoft.com/office/drawing/2014/main" id="{3533A16A-110A-9144-99B2-EEE84788F2DB}"/>
              </a:ext>
            </a:extLst>
          </p:cNvPr>
          <p:cNvSpPr txBox="1"/>
          <p:nvPr/>
        </p:nvSpPr>
        <p:spPr>
          <a:xfrm>
            <a:off x="2898463" y="6257821"/>
            <a:ext cx="5424586" cy="5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4000"/>
              </a:lnSpc>
              <a:buClr>
                <a:srgbClr val="525252"/>
              </a:buClr>
              <a:buSzPts val="1900"/>
            </a:pPr>
            <a:r>
              <a:rPr lang="en-GB" sz="1900" b="1" dirty="0">
                <a:solidFill>
                  <a:schemeClr val="accent3"/>
                </a:solidFill>
              </a:rPr>
              <a:t>Click on the picture and listen </a:t>
            </a:r>
            <a:r>
              <a:rPr lang="en-GB" sz="19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to Don Quijote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F77507-1206-C941-AC44-CB8853926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200523" y="627454"/>
            <a:ext cx="7091866" cy="501147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C93E9E9-A7C2-494E-9E84-42862E2BBA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97492" y="649914"/>
            <a:ext cx="7091866" cy="5011473"/>
          </a:xfrm>
          <a:prstGeom prst="rect">
            <a:avLst/>
          </a:prstGeom>
        </p:spPr>
      </p:pic>
      <p:pic>
        <p:nvPicPr>
          <p:cNvPr id="3" name="Don Quijote.mov">
            <a:hlinkClick r:id="" action="ppaction://media"/>
            <a:extLst>
              <a:ext uri="{FF2B5EF4-FFF2-40B4-BE49-F238E27FC236}">
                <a16:creationId xmlns:a16="http://schemas.microsoft.com/office/drawing/2014/main" id="{B8D20DE4-C608-A44E-A687-0D1A673F5A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2735"/>
          <a:stretch/>
        </p:blipFill>
        <p:spPr>
          <a:xfrm>
            <a:off x="4050452" y="2217630"/>
            <a:ext cx="3619331" cy="41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2;p3">
            <a:extLst>
              <a:ext uri="{FF2B5EF4-FFF2-40B4-BE49-F238E27FC236}">
                <a16:creationId xmlns:a16="http://schemas.microsoft.com/office/drawing/2014/main" id="{32D8234E-9A48-BB4F-5AE8-E600016E6A2E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7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2591751F-2898-7C10-558F-F46D45EA29E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8" name="Google Shape;107;p6">
            <a:hlinkClick r:id="rId5"/>
            <a:extLst>
              <a:ext uri="{FF2B5EF4-FFF2-40B4-BE49-F238E27FC236}">
                <a16:creationId xmlns:a16="http://schemas.microsoft.com/office/drawing/2014/main" id="{D44165E4-4C65-4D40-9295-25567A769E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0043" y="6328298"/>
            <a:ext cx="560386" cy="392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8943AA2-1429-7A4F-B89F-7A112D3BF1C6}"/>
              </a:ext>
            </a:extLst>
          </p:cNvPr>
          <p:cNvSpPr txBox="1"/>
          <p:nvPr/>
        </p:nvSpPr>
        <p:spPr>
          <a:xfrm>
            <a:off x="8185184" y="1379134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2400" b="1" dirty="0">
                <a:solidFill>
                  <a:srgbClr val="002060"/>
                </a:solidFill>
              </a:rPr>
              <a:t>ROCINANTE</a:t>
            </a:r>
          </a:p>
        </p:txBody>
      </p:sp>
      <p:sp>
        <p:nvSpPr>
          <p:cNvPr id="17" name="Anillo 16">
            <a:extLst>
              <a:ext uri="{FF2B5EF4-FFF2-40B4-BE49-F238E27FC236}">
                <a16:creationId xmlns:a16="http://schemas.microsoft.com/office/drawing/2014/main" id="{BB39F5CF-CF23-974E-89F1-A74753E40B65}"/>
              </a:ext>
            </a:extLst>
          </p:cNvPr>
          <p:cNvSpPr/>
          <p:nvPr/>
        </p:nvSpPr>
        <p:spPr>
          <a:xfrm>
            <a:off x="6592230" y="3318026"/>
            <a:ext cx="413980" cy="413325"/>
          </a:xfrm>
          <a:prstGeom prst="donut">
            <a:avLst>
              <a:gd name="adj" fmla="val 24812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18" name="Anillo 17">
            <a:extLst>
              <a:ext uri="{FF2B5EF4-FFF2-40B4-BE49-F238E27FC236}">
                <a16:creationId xmlns:a16="http://schemas.microsoft.com/office/drawing/2014/main" id="{C0BFCD00-E124-DD49-888D-EB0193555121}"/>
              </a:ext>
            </a:extLst>
          </p:cNvPr>
          <p:cNvSpPr/>
          <p:nvPr/>
        </p:nvSpPr>
        <p:spPr>
          <a:xfrm>
            <a:off x="7303812" y="2318265"/>
            <a:ext cx="582667" cy="577256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9058806-5CCF-9C46-9D0A-930CD642CC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70" t="5037"/>
          <a:stretch/>
        </p:blipFill>
        <p:spPr>
          <a:xfrm>
            <a:off x="7913291" y="1849282"/>
            <a:ext cx="3296528" cy="3075392"/>
          </a:xfrm>
          <a:prstGeom prst="rect">
            <a:avLst/>
          </a:prstGeom>
        </p:spPr>
      </p:pic>
      <p:sp>
        <p:nvSpPr>
          <p:cNvPr id="27" name="Google Shape;104;p6">
            <a:extLst>
              <a:ext uri="{FF2B5EF4-FFF2-40B4-BE49-F238E27FC236}">
                <a16:creationId xmlns:a16="http://schemas.microsoft.com/office/drawing/2014/main" id="{CCB43590-4CA1-8D45-A492-E9D26AC51B13}"/>
              </a:ext>
            </a:extLst>
          </p:cNvPr>
          <p:cNvSpPr txBox="1"/>
          <p:nvPr/>
        </p:nvSpPr>
        <p:spPr>
          <a:xfrm>
            <a:off x="2461893" y="6251798"/>
            <a:ext cx="5424586" cy="5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4000"/>
              </a:lnSpc>
              <a:buClr>
                <a:srgbClr val="525252"/>
              </a:buClr>
              <a:buSzPts val="1900"/>
            </a:pPr>
            <a:r>
              <a:rPr lang="en-GB" sz="1900" b="1" dirty="0">
                <a:solidFill>
                  <a:schemeClr val="accent3"/>
                </a:solidFill>
              </a:rPr>
              <a:t>Click on the picture and listen to Rocinante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8" name="Anillo 27">
            <a:extLst>
              <a:ext uri="{FF2B5EF4-FFF2-40B4-BE49-F238E27FC236}">
                <a16:creationId xmlns:a16="http://schemas.microsoft.com/office/drawing/2014/main" id="{1FAA26B7-82EB-BF48-A3E3-04EA4A1F8A69}"/>
              </a:ext>
            </a:extLst>
          </p:cNvPr>
          <p:cNvSpPr/>
          <p:nvPr/>
        </p:nvSpPr>
        <p:spPr>
          <a:xfrm>
            <a:off x="6913213" y="2801329"/>
            <a:ext cx="526042" cy="547150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sp>
        <p:nvSpPr>
          <p:cNvPr id="14" name="Google Shape;99;p6">
            <a:extLst>
              <a:ext uri="{FF2B5EF4-FFF2-40B4-BE49-F238E27FC236}">
                <a16:creationId xmlns:a16="http://schemas.microsoft.com/office/drawing/2014/main" id="{FDAE636B-4B10-0441-A0D4-28A54E4FB4DF}"/>
              </a:ext>
            </a:extLst>
          </p:cNvPr>
          <p:cNvSpPr txBox="1"/>
          <p:nvPr/>
        </p:nvSpPr>
        <p:spPr>
          <a:xfrm>
            <a:off x="445840" y="1353687"/>
            <a:ext cx="10012610" cy="47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Los personajes 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2400" b="1" dirty="0">
                <a:solidFill>
                  <a:schemeClr val="accent4"/>
                </a:solidFill>
              </a:rPr>
              <a:t> The characters</a:t>
            </a:r>
            <a:endParaRPr lang="en-GB" sz="2400"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sz="2400" dirty="0">
              <a:solidFill>
                <a:schemeClr val="accent4"/>
              </a:solidFill>
            </a:endParaRPr>
          </a:p>
        </p:txBody>
      </p:sp>
      <p:pic>
        <p:nvPicPr>
          <p:cNvPr id="3" name="Rocinante.mp4">
            <a:hlinkClick r:id="" action="ppaction://media"/>
            <a:extLst>
              <a:ext uri="{FF2B5EF4-FFF2-40B4-BE49-F238E27FC236}">
                <a16:creationId xmlns:a16="http://schemas.microsoft.com/office/drawing/2014/main" id="{03C6C459-EF45-074C-AA8B-8184909F8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7576" t="2828"/>
          <a:stretch/>
        </p:blipFill>
        <p:spPr>
          <a:xfrm>
            <a:off x="2738848" y="2234321"/>
            <a:ext cx="3853382" cy="40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2;p3">
            <a:extLst>
              <a:ext uri="{FF2B5EF4-FFF2-40B4-BE49-F238E27FC236}">
                <a16:creationId xmlns:a16="http://schemas.microsoft.com/office/drawing/2014/main" id="{32D8234E-9A48-BB4F-5AE8-E600016E6A2E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8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2591751F-2898-7C10-558F-F46D45EA29E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6" name="Google Shape;107;p6">
            <a:hlinkClick r:id="rId5"/>
            <a:extLst>
              <a:ext uri="{FF2B5EF4-FFF2-40B4-BE49-F238E27FC236}">
                <a16:creationId xmlns:a16="http://schemas.microsoft.com/office/drawing/2014/main" id="{615DF0F8-8404-4046-85D4-53F3E7B706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9735" y="6131427"/>
            <a:ext cx="544724" cy="547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nillo 11">
            <a:extLst>
              <a:ext uri="{FF2B5EF4-FFF2-40B4-BE49-F238E27FC236}">
                <a16:creationId xmlns:a16="http://schemas.microsoft.com/office/drawing/2014/main" id="{83B224F6-DF93-1F4A-B03C-FC9244464FEF}"/>
              </a:ext>
            </a:extLst>
          </p:cNvPr>
          <p:cNvSpPr/>
          <p:nvPr/>
        </p:nvSpPr>
        <p:spPr>
          <a:xfrm>
            <a:off x="4716614" y="3483355"/>
            <a:ext cx="440463" cy="389314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13" name="Anillo 12">
            <a:extLst>
              <a:ext uri="{FF2B5EF4-FFF2-40B4-BE49-F238E27FC236}">
                <a16:creationId xmlns:a16="http://schemas.microsoft.com/office/drawing/2014/main" id="{74CC343A-D13D-1F43-BAEA-B6CA2FDFC460}"/>
              </a:ext>
            </a:extLst>
          </p:cNvPr>
          <p:cNvSpPr/>
          <p:nvPr/>
        </p:nvSpPr>
        <p:spPr>
          <a:xfrm>
            <a:off x="4037519" y="3111036"/>
            <a:ext cx="608138" cy="541361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14" name="Anillo 13">
            <a:extLst>
              <a:ext uri="{FF2B5EF4-FFF2-40B4-BE49-F238E27FC236}">
                <a16:creationId xmlns:a16="http://schemas.microsoft.com/office/drawing/2014/main" id="{FA838A26-E445-1541-B398-8A30E353718D}"/>
              </a:ext>
            </a:extLst>
          </p:cNvPr>
          <p:cNvSpPr/>
          <p:nvPr/>
        </p:nvSpPr>
        <p:spPr>
          <a:xfrm>
            <a:off x="3332908" y="2707880"/>
            <a:ext cx="633654" cy="705657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DAB75FE-D86A-4B4A-BADE-0CF03636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8635" y="3381717"/>
            <a:ext cx="1055585" cy="150797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08ECF85-A6F6-6148-B933-C08DEB89E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4748" y="4126364"/>
            <a:ext cx="1402567" cy="168663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D97F1BD-62BD-8B47-A2FF-4C87185D5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6515" y="4969680"/>
            <a:ext cx="1429990" cy="188832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BE484B2-92C3-5B42-A069-3E5CE04474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8168" y="2289032"/>
            <a:ext cx="1452162" cy="181022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702572-6F59-094C-A13B-13BCCFC463B0}"/>
              </a:ext>
            </a:extLst>
          </p:cNvPr>
          <p:cNvSpPr txBox="1"/>
          <p:nvPr/>
        </p:nvSpPr>
        <p:spPr>
          <a:xfrm>
            <a:off x="8628835" y="1339477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2400" b="1" dirty="0">
                <a:solidFill>
                  <a:srgbClr val="002060"/>
                </a:solidFill>
              </a:rPr>
              <a:t>SANCHO PANZA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2D1D719-8407-D940-8065-E41810762E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0970" y="1783825"/>
            <a:ext cx="1206500" cy="1498600"/>
          </a:xfrm>
          <a:prstGeom prst="rect">
            <a:avLst/>
          </a:prstGeom>
        </p:spPr>
      </p:pic>
      <p:sp>
        <p:nvSpPr>
          <p:cNvPr id="27" name="Google Shape;104;p6">
            <a:extLst>
              <a:ext uri="{FF2B5EF4-FFF2-40B4-BE49-F238E27FC236}">
                <a16:creationId xmlns:a16="http://schemas.microsoft.com/office/drawing/2014/main" id="{C53C2980-668E-0347-B809-DEB3BC1402E1}"/>
              </a:ext>
            </a:extLst>
          </p:cNvPr>
          <p:cNvSpPr txBox="1"/>
          <p:nvPr/>
        </p:nvSpPr>
        <p:spPr>
          <a:xfrm>
            <a:off x="4233237" y="6203335"/>
            <a:ext cx="5728655" cy="5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4000"/>
              </a:lnSpc>
              <a:buClr>
                <a:srgbClr val="525252"/>
              </a:buClr>
              <a:buSzPts val="1900"/>
            </a:pPr>
            <a:r>
              <a:rPr lang="en-GB" sz="1900" b="1" dirty="0">
                <a:solidFill>
                  <a:schemeClr val="accent3"/>
                </a:solidFill>
              </a:rPr>
              <a:t>Click on the picture and listen to Sancho </a:t>
            </a:r>
            <a:r>
              <a:rPr lang="en-GB" sz="1900" b="1" dirty="0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Panza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8" name="Google Shape;99;p6">
            <a:extLst>
              <a:ext uri="{FF2B5EF4-FFF2-40B4-BE49-F238E27FC236}">
                <a16:creationId xmlns:a16="http://schemas.microsoft.com/office/drawing/2014/main" id="{FEDEEDCC-F7CB-CE4E-86EB-3EB72C57E240}"/>
              </a:ext>
            </a:extLst>
          </p:cNvPr>
          <p:cNvSpPr txBox="1"/>
          <p:nvPr/>
        </p:nvSpPr>
        <p:spPr>
          <a:xfrm>
            <a:off x="445840" y="1353687"/>
            <a:ext cx="10012610" cy="47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Los personajes 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2400" b="1" dirty="0">
                <a:solidFill>
                  <a:schemeClr val="accent4"/>
                </a:solidFill>
              </a:rPr>
              <a:t> The characters</a:t>
            </a:r>
            <a:endParaRPr lang="en-GB" sz="2400"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sz="2400" dirty="0">
              <a:solidFill>
                <a:schemeClr val="accent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4AB959-70BD-CE4B-AA82-6E55987ED7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61681" y="536246"/>
            <a:ext cx="7772377" cy="5492357"/>
          </a:xfrm>
          <a:prstGeom prst="rect">
            <a:avLst/>
          </a:prstGeom>
        </p:spPr>
      </p:pic>
      <p:pic>
        <p:nvPicPr>
          <p:cNvPr id="4" name="Sancho Panza.mp4">
            <a:hlinkClick r:id="" action="ppaction://media"/>
            <a:extLst>
              <a:ext uri="{FF2B5EF4-FFF2-40B4-BE49-F238E27FC236}">
                <a16:creationId xmlns:a16="http://schemas.microsoft.com/office/drawing/2014/main" id="{EFEC2A83-6DF2-924C-A17B-71236B2F4A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23207" y="2707880"/>
            <a:ext cx="3451835" cy="34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2;p3">
            <a:extLst>
              <a:ext uri="{FF2B5EF4-FFF2-40B4-BE49-F238E27FC236}">
                <a16:creationId xmlns:a16="http://schemas.microsoft.com/office/drawing/2014/main" id="{32D8234E-9A48-BB4F-5AE8-E600016E6A2E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9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2591751F-2898-7C10-558F-F46D45EA29E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6" name="Google Shape;107;p6">
            <a:hlinkClick r:id="rId5"/>
            <a:extLst>
              <a:ext uri="{FF2B5EF4-FFF2-40B4-BE49-F238E27FC236}">
                <a16:creationId xmlns:a16="http://schemas.microsoft.com/office/drawing/2014/main" id="{615DF0F8-8404-4046-85D4-53F3E7B706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9320" y="6181147"/>
            <a:ext cx="552318" cy="52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94C5988-AFEF-E340-AA64-A47A36B0B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100" y="1832316"/>
            <a:ext cx="2953724" cy="340631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1BD06B6-E1AC-8D43-9DAF-011DE913FB20}"/>
              </a:ext>
            </a:extLst>
          </p:cNvPr>
          <p:cNvSpPr txBox="1"/>
          <p:nvPr/>
        </p:nvSpPr>
        <p:spPr>
          <a:xfrm>
            <a:off x="9435499" y="1365290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2400" b="1" dirty="0">
                <a:solidFill>
                  <a:srgbClr val="002060"/>
                </a:solidFill>
              </a:rPr>
              <a:t>RUCIO</a:t>
            </a:r>
          </a:p>
        </p:txBody>
      </p:sp>
      <p:sp>
        <p:nvSpPr>
          <p:cNvPr id="14" name="Anillo 13">
            <a:extLst>
              <a:ext uri="{FF2B5EF4-FFF2-40B4-BE49-F238E27FC236}">
                <a16:creationId xmlns:a16="http://schemas.microsoft.com/office/drawing/2014/main" id="{147B1347-EE85-E040-B2A4-6ABEBCC10B40}"/>
              </a:ext>
            </a:extLst>
          </p:cNvPr>
          <p:cNvSpPr/>
          <p:nvPr/>
        </p:nvSpPr>
        <p:spPr>
          <a:xfrm>
            <a:off x="6449132" y="3441339"/>
            <a:ext cx="268015" cy="284943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15" name="Anillo 14">
            <a:extLst>
              <a:ext uri="{FF2B5EF4-FFF2-40B4-BE49-F238E27FC236}">
                <a16:creationId xmlns:a16="http://schemas.microsoft.com/office/drawing/2014/main" id="{681F556B-F993-BF43-A7BD-6A316CFDF971}"/>
              </a:ext>
            </a:extLst>
          </p:cNvPr>
          <p:cNvSpPr/>
          <p:nvPr/>
        </p:nvSpPr>
        <p:spPr>
          <a:xfrm>
            <a:off x="6798789" y="3062687"/>
            <a:ext cx="442226" cy="521124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>
              <a:solidFill>
                <a:schemeClr val="tx1"/>
              </a:solidFill>
            </a:endParaRPr>
          </a:p>
        </p:txBody>
      </p:sp>
      <p:sp>
        <p:nvSpPr>
          <p:cNvPr id="17" name="Anillo 16">
            <a:extLst>
              <a:ext uri="{FF2B5EF4-FFF2-40B4-BE49-F238E27FC236}">
                <a16:creationId xmlns:a16="http://schemas.microsoft.com/office/drawing/2014/main" id="{DC44E570-AD64-C54F-89D5-684C8496EBD1}"/>
              </a:ext>
            </a:extLst>
          </p:cNvPr>
          <p:cNvSpPr/>
          <p:nvPr/>
        </p:nvSpPr>
        <p:spPr>
          <a:xfrm>
            <a:off x="7281922" y="2640110"/>
            <a:ext cx="659667" cy="683139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18" name="Anillo 17">
            <a:extLst>
              <a:ext uri="{FF2B5EF4-FFF2-40B4-BE49-F238E27FC236}">
                <a16:creationId xmlns:a16="http://schemas.microsoft.com/office/drawing/2014/main" id="{E29B1479-A373-7140-A906-822171434BEC}"/>
              </a:ext>
            </a:extLst>
          </p:cNvPr>
          <p:cNvSpPr/>
          <p:nvPr/>
        </p:nvSpPr>
        <p:spPr>
          <a:xfrm>
            <a:off x="7995744" y="2241236"/>
            <a:ext cx="792918" cy="917174"/>
          </a:xfrm>
          <a:prstGeom prst="don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19" name="Google Shape;104;p6">
            <a:extLst>
              <a:ext uri="{FF2B5EF4-FFF2-40B4-BE49-F238E27FC236}">
                <a16:creationId xmlns:a16="http://schemas.microsoft.com/office/drawing/2014/main" id="{F108F686-05B1-2547-AF18-23ABCD015F91}"/>
              </a:ext>
            </a:extLst>
          </p:cNvPr>
          <p:cNvSpPr txBox="1"/>
          <p:nvPr/>
        </p:nvSpPr>
        <p:spPr>
          <a:xfrm>
            <a:off x="3199095" y="6273289"/>
            <a:ext cx="5424586" cy="5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4000"/>
              </a:lnSpc>
              <a:buClr>
                <a:srgbClr val="525252"/>
              </a:buClr>
              <a:buSzPts val="1900"/>
            </a:pPr>
            <a:r>
              <a:rPr lang="en-GB" sz="1900" b="1" dirty="0">
                <a:solidFill>
                  <a:schemeClr val="accent3"/>
                </a:solidFill>
              </a:rPr>
              <a:t>Click on the picture and listen to </a:t>
            </a:r>
            <a:r>
              <a:rPr lang="en-GB" sz="1900" b="1" dirty="0" err="1">
                <a:solidFill>
                  <a:schemeClr val="accent3"/>
                </a:solidFill>
              </a:rPr>
              <a:t>Rucio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6" name="Google Shape;99;p6">
            <a:extLst>
              <a:ext uri="{FF2B5EF4-FFF2-40B4-BE49-F238E27FC236}">
                <a16:creationId xmlns:a16="http://schemas.microsoft.com/office/drawing/2014/main" id="{270F51A0-E34A-6D46-AFE7-65C214388875}"/>
              </a:ext>
            </a:extLst>
          </p:cNvPr>
          <p:cNvSpPr txBox="1"/>
          <p:nvPr/>
        </p:nvSpPr>
        <p:spPr>
          <a:xfrm>
            <a:off x="445840" y="1353687"/>
            <a:ext cx="10012610" cy="47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1"/>
              </a:buClr>
              <a:buSzPts val="3000"/>
            </a:pPr>
            <a:r>
              <a:rPr lang="en-GB" sz="24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Don Quijote: Los personajes 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2400" b="1" dirty="0">
                <a:solidFill>
                  <a:schemeClr val="accent4"/>
                </a:solidFill>
              </a:rPr>
              <a:t> The characters</a:t>
            </a:r>
            <a:endParaRPr lang="en-GB" sz="2400"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sz="2400" dirty="0">
              <a:solidFill>
                <a:schemeClr val="accent4"/>
              </a:solidFill>
            </a:endParaRPr>
          </a:p>
        </p:txBody>
      </p:sp>
      <p:pic>
        <p:nvPicPr>
          <p:cNvPr id="3" name="Rucio.mov">
            <a:hlinkClick r:id="" action="ppaction://media"/>
            <a:extLst>
              <a:ext uri="{FF2B5EF4-FFF2-40B4-BE49-F238E27FC236}">
                <a16:creationId xmlns:a16="http://schemas.microsoft.com/office/drawing/2014/main" id="{F01EACBD-2AA4-EB47-8573-E430FDA779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5441" r="12318"/>
          <a:stretch/>
        </p:blipFill>
        <p:spPr>
          <a:xfrm>
            <a:off x="3045846" y="2241100"/>
            <a:ext cx="3738968" cy="40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CLE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AC145A"/>
      </a:accent1>
      <a:accent2>
        <a:srgbClr val="52C152"/>
      </a:accent2>
      <a:accent3>
        <a:srgbClr val="002248"/>
      </a:accent3>
      <a:accent4>
        <a:srgbClr val="FFCA36"/>
      </a:accent4>
      <a:accent5>
        <a:srgbClr val="34C6C6"/>
      </a:accent5>
      <a:accent6>
        <a:srgbClr val="50077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17251761681439B8CC535AA645ECA" ma:contentTypeVersion="18" ma:contentTypeDescription="Ein neues Dokument erstellen." ma:contentTypeScope="" ma:versionID="df27b6e7d426394393deb153ff0b9929">
  <xsd:schema xmlns:xsd="http://www.w3.org/2001/XMLSchema" xmlns:xs="http://www.w3.org/2001/XMLSchema" xmlns:p="http://schemas.microsoft.com/office/2006/metadata/properties" xmlns:ns2="bce36f76-1425-44fc-8d95-2e2d1e5a31ca" xmlns:ns3="aa85bb9c-8b48-4336-8f45-17e136e33354" targetNamespace="http://schemas.microsoft.com/office/2006/metadata/properties" ma:root="true" ma:fieldsID="33530bc6ef9208a0ff73db16eb68628c" ns2:_="" ns3:_="">
    <xsd:import namespace="bce36f76-1425-44fc-8d95-2e2d1e5a31ca"/>
    <xsd:import namespace="aa85bb9c-8b48-4336-8f45-17e136e33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36f76-1425-44fc-8d95-2e2d1e5a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bb9c-8b48-4336-8f45-17e136e33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e37759-1d8d-4ff4-8d86-113f91690707}" ma:internalName="TaxCatchAll" ma:showField="CatchAllData" ma:web="aa85bb9c-8b48-4336-8f45-17e136e33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36f76-1425-44fc-8d95-2e2d1e5a31ca">
      <Terms xmlns="http://schemas.microsoft.com/office/infopath/2007/PartnerControls"/>
    </lcf76f155ced4ddcb4097134ff3c332f>
    <TaxCatchAll xmlns="aa85bb9c-8b48-4336-8f45-17e136e33354" xsi:nil="true"/>
  </documentManagement>
</p:properties>
</file>

<file path=customXml/itemProps1.xml><?xml version="1.0" encoding="utf-8"?>
<ds:datastoreItem xmlns:ds="http://schemas.openxmlformats.org/officeDocument/2006/customXml" ds:itemID="{BCC30507-4C18-4FF7-847D-AF86FD70FFDE}"/>
</file>

<file path=customXml/itemProps2.xml><?xml version="1.0" encoding="utf-8"?>
<ds:datastoreItem xmlns:ds="http://schemas.openxmlformats.org/officeDocument/2006/customXml" ds:itemID="{9A5C1435-0E0C-4943-9836-E6983526EE83}"/>
</file>

<file path=customXml/itemProps3.xml><?xml version="1.0" encoding="utf-8"?>
<ds:datastoreItem xmlns:ds="http://schemas.openxmlformats.org/officeDocument/2006/customXml" ds:itemID="{58718343-99E3-46E0-A472-279DBEF2D21C}"/>
</file>

<file path=docProps/app.xml><?xml version="1.0" encoding="utf-8"?>
<Properties xmlns="http://schemas.openxmlformats.org/officeDocument/2006/extended-properties" xmlns:vt="http://schemas.openxmlformats.org/officeDocument/2006/docPropsVTypes">
  <TotalTime>11306</TotalTime>
  <Words>407</Words>
  <Application>Microsoft Macintosh PowerPoint</Application>
  <PresentationFormat>Panorámica</PresentationFormat>
  <Paragraphs>89</Paragraphs>
  <Slides>18</Slides>
  <Notes>16</Notes>
  <HiddenSlides>0</HiddenSlides>
  <MMClips>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Verdana</vt:lpstr>
      <vt:lpstr>Office Theme</vt:lpstr>
      <vt:lpstr>Spanish Cultural Performance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Taster Session</dc:title>
  <dc:creator>Earnshaw, Louise</dc:creator>
  <cp:lastModifiedBy>Usuario de Microsoft Office</cp:lastModifiedBy>
  <cp:revision>75</cp:revision>
  <cp:lastPrinted>2024-06-21T10:49:24Z</cp:lastPrinted>
  <dcterms:created xsi:type="dcterms:W3CDTF">2023-11-28T15:04:37Z</dcterms:created>
  <dcterms:modified xsi:type="dcterms:W3CDTF">2024-06-21T11:24:13Z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0x01010042717251761681439B8CC535AA645ECA</vt:lpwstr>
  </property>
  <property fmtid="{D5CDD505-2E9C-101B-9397-08002B2CF9AE}" pid="3" name="MediaServiceImageTags">
    <vt:lpwstr/>
  </property>
</Properties>
</file>