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0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6" r:id="rId7"/>
    <p:sldId id="279" r:id="rId8"/>
    <p:sldId id="262" r:id="rId9"/>
    <p:sldId id="277" r:id="rId10"/>
    <p:sldId id="278" r:id="rId11"/>
    <p:sldId id="282" r:id="rId12"/>
    <p:sldId id="283" r:id="rId13"/>
    <p:sldId id="281" r:id="rId14"/>
    <p:sldId id="280" r:id="rId15"/>
    <p:sldId id="268" r:id="rId16"/>
    <p:sldId id="2998" r:id="rId17"/>
    <p:sldId id="2999" r:id="rId18"/>
    <p:sldId id="269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jeNmFX459NwWNoEN6j6dA9jULs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1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9"/>
    <p:restoredTop sz="94599"/>
  </p:normalViewPr>
  <p:slideViewPr>
    <p:cSldViewPr snapToGrid="0">
      <p:cViewPr varScale="1">
        <p:scale>
          <a:sx n="102" d="100"/>
          <a:sy n="102" d="100"/>
        </p:scale>
        <p:origin x="19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3606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412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2514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3767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0500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31931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484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879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2248"/>
              </a:buClr>
              <a:buSzPts val="6000"/>
              <a:buFont typeface="Arial"/>
              <a:buNone/>
              <a:defRPr sz="6000">
                <a:solidFill>
                  <a:srgbClr val="0322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2400"/>
              <a:buNone/>
              <a:defRPr sz="2400">
                <a:solidFill>
                  <a:srgbClr val="032248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838200" y="137021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224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1"/>
          </p:nvPr>
        </p:nvSpPr>
        <p:spPr>
          <a:xfrm>
            <a:off x="838200" y="3100590"/>
            <a:ext cx="10515600" cy="320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224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52" y="2327628"/>
            <a:ext cx="8134349" cy="375567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8251" y="2359026"/>
            <a:ext cx="1585380" cy="3724273"/>
          </a:xfrm>
        </p:spPr>
        <p:txBody>
          <a:bodyPr/>
          <a:lstStyle>
            <a:lvl1pPr marL="116414" indent="-116414">
              <a:lnSpc>
                <a:spcPct val="110000"/>
              </a:lnSpc>
              <a:spcAft>
                <a:spcPts val="0"/>
              </a:spcAft>
              <a:defRPr sz="933"/>
            </a:lvl1pPr>
            <a:lvl2pPr marL="239178" indent="-122764">
              <a:lnSpc>
                <a:spcPct val="110000"/>
              </a:lnSpc>
              <a:spcAft>
                <a:spcPts val="0"/>
              </a:spcAft>
              <a:defRPr sz="933"/>
            </a:lvl2pPr>
            <a:lvl3pPr marL="355591" indent="-116414">
              <a:lnSpc>
                <a:spcPct val="110000"/>
              </a:lnSpc>
              <a:spcAft>
                <a:spcPts val="0"/>
              </a:spcAft>
              <a:defRPr sz="933"/>
            </a:lvl3pPr>
            <a:lvl4pPr marL="480472" indent="-124881">
              <a:lnSpc>
                <a:spcPct val="110000"/>
              </a:lnSpc>
              <a:spcAft>
                <a:spcPts val="0"/>
              </a:spcAft>
              <a:defRPr sz="933"/>
            </a:lvl4pPr>
            <a:lvl5pPr marL="596885" indent="-116414">
              <a:lnSpc>
                <a:spcPct val="110000"/>
              </a:lnSpc>
              <a:spcAft>
                <a:spcPts val="0"/>
              </a:spcAft>
              <a:defRPr sz="93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61838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E2CBD-21CD-4E64-98C2-3270BE95F8B3}" type="datetime1">
              <a:rPr lang="de-DE" smtClean="0"/>
              <a:t>21.06.24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91405-CE64-455B-8CE4-BAEDB82C984A}" type="slidenum">
              <a:rPr lang="de-DE" smtClean="0"/>
              <a:t>‹Nº›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3866" y="6274696"/>
            <a:ext cx="5329767" cy="41866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18530" algn="l"/>
              </a:tabLst>
              <a:defRPr sz="800" b="0" cap="none" baseline="0">
                <a:solidFill>
                  <a:schemeClr val="bg2"/>
                </a:solidFill>
              </a:defRPr>
            </a:lvl1pPr>
            <a:lvl2pPr>
              <a:lnSpc>
                <a:spcPts val="1333"/>
              </a:lnSpc>
              <a:spcAft>
                <a:spcPts val="0"/>
              </a:spcAft>
              <a:defRPr/>
            </a:lvl2pPr>
            <a:lvl3pPr>
              <a:lnSpc>
                <a:spcPts val="1333"/>
              </a:lnSpc>
              <a:spcAft>
                <a:spcPts val="0"/>
              </a:spcAft>
              <a:defRPr/>
            </a:lvl3pPr>
            <a:lvl4pPr>
              <a:lnSpc>
                <a:spcPts val="1333"/>
              </a:lnSpc>
              <a:spcAft>
                <a:spcPts val="0"/>
              </a:spcAft>
              <a:defRPr/>
            </a:lvl4pPr>
            <a:lvl5pPr>
              <a:lnSpc>
                <a:spcPts val="1333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Fußnote</a:t>
            </a:r>
          </a:p>
        </p:txBody>
      </p:sp>
    </p:spTree>
    <p:extLst>
      <p:ext uri="{BB962C8B-B14F-4D97-AF65-F5344CB8AC3E}">
        <p14:creationId xmlns:p14="http://schemas.microsoft.com/office/powerpoint/2010/main" val="2005940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/>
          <p:nvPr/>
        </p:nvSpPr>
        <p:spPr>
          <a:xfrm>
            <a:off x="6270074" y="0"/>
            <a:ext cx="5921926" cy="10620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5"/>
          <p:cNvSpPr/>
          <p:nvPr/>
        </p:nvSpPr>
        <p:spPr>
          <a:xfrm>
            <a:off x="0" y="1062038"/>
            <a:ext cx="12192000" cy="139126"/>
          </a:xfrm>
          <a:prstGeom prst="rect">
            <a:avLst/>
          </a:prstGeom>
          <a:solidFill>
            <a:srgbClr val="0322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5"/>
          <p:cNvSpPr/>
          <p:nvPr/>
        </p:nvSpPr>
        <p:spPr>
          <a:xfrm>
            <a:off x="4122362" y="657224"/>
            <a:ext cx="396566" cy="404863"/>
          </a:xfrm>
          <a:prstGeom prst="rect">
            <a:avLst/>
          </a:prstGeom>
          <a:solidFill>
            <a:srgbClr val="5007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5"/>
          <p:cNvSpPr/>
          <p:nvPr/>
        </p:nvSpPr>
        <p:spPr>
          <a:xfrm>
            <a:off x="3348719" y="657224"/>
            <a:ext cx="721445" cy="404863"/>
          </a:xfrm>
          <a:prstGeom prst="rect">
            <a:avLst/>
          </a:prstGeom>
          <a:solidFill>
            <a:srgbClr val="AC14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5"/>
          <p:cNvSpPr/>
          <p:nvPr/>
        </p:nvSpPr>
        <p:spPr>
          <a:xfrm>
            <a:off x="4003894" y="657224"/>
            <a:ext cx="159766" cy="404863"/>
          </a:xfrm>
          <a:prstGeom prst="rect">
            <a:avLst/>
          </a:prstGeom>
          <a:solidFill>
            <a:srgbClr val="34C6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5"/>
          <p:cNvSpPr/>
          <p:nvPr/>
        </p:nvSpPr>
        <p:spPr>
          <a:xfrm>
            <a:off x="3296521" y="657224"/>
            <a:ext cx="93495" cy="404863"/>
          </a:xfrm>
          <a:prstGeom prst="rect">
            <a:avLst/>
          </a:prstGeom>
          <a:solidFill>
            <a:srgbClr val="52C1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5"/>
          <p:cNvSpPr/>
          <p:nvPr/>
        </p:nvSpPr>
        <p:spPr>
          <a:xfrm>
            <a:off x="270933" y="657224"/>
            <a:ext cx="3025588" cy="404863"/>
          </a:xfrm>
          <a:prstGeom prst="rect">
            <a:avLst/>
          </a:prstGeom>
          <a:solidFill>
            <a:srgbClr val="FFCA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5"/>
          <p:cNvSpPr txBox="1"/>
          <p:nvPr/>
        </p:nvSpPr>
        <p:spPr>
          <a:xfrm>
            <a:off x="270932" y="688007"/>
            <a:ext cx="3799232" cy="441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GB"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CULTURE DAYS</a:t>
            </a: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15" descr="A black background with blue tex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11905" t="26835" r="10582" b="29546"/>
          <a:stretch/>
        </p:blipFill>
        <p:spPr>
          <a:xfrm>
            <a:off x="287557" y="70674"/>
            <a:ext cx="2978932" cy="50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5"/>
          <p:cNvPicPr preferRelativeResize="0"/>
          <p:nvPr/>
        </p:nvPicPr>
        <p:blipFill rotWithShape="1">
          <a:blip r:embed="rId10">
            <a:alphaModFix amt="50000"/>
          </a:blip>
          <a:srcRect l="43926"/>
          <a:stretch/>
        </p:blipFill>
        <p:spPr>
          <a:xfrm>
            <a:off x="0" y="1864089"/>
            <a:ext cx="2535936" cy="456536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5"/>
          <p:cNvSpPr txBox="1">
            <a:spLocks noGrp="1"/>
          </p:cNvSpPr>
          <p:nvPr>
            <p:ph type="title"/>
          </p:nvPr>
        </p:nvSpPr>
        <p:spPr>
          <a:xfrm>
            <a:off x="838200" y="137021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224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body" idx="1"/>
          </p:nvPr>
        </p:nvSpPr>
        <p:spPr>
          <a:xfrm>
            <a:off x="838200" y="3100590"/>
            <a:ext cx="10515600" cy="320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taster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47" name="Google Shape;47;p1"/>
          <p:cNvSpPr/>
          <p:nvPr/>
        </p:nvSpPr>
        <p:spPr>
          <a:xfrm>
            <a:off x="6258910" y="4524703"/>
            <a:ext cx="5933090" cy="1083591"/>
          </a:xfrm>
          <a:prstGeom prst="rect">
            <a:avLst/>
          </a:prstGeom>
          <a:solidFill>
            <a:srgbClr val="40C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"/>
          <p:cNvSpPr txBox="1"/>
          <p:nvPr/>
        </p:nvSpPr>
        <p:spPr>
          <a:xfrm>
            <a:off x="6321110" y="4635325"/>
            <a:ext cx="53573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"/>
          <p:cNvSpPr txBox="1">
            <a:spLocks noGrp="1"/>
          </p:cNvSpPr>
          <p:nvPr>
            <p:ph type="ctrTitle"/>
          </p:nvPr>
        </p:nvSpPr>
        <p:spPr>
          <a:xfrm>
            <a:off x="3048000" y="2873415"/>
            <a:ext cx="9144000" cy="733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2248"/>
              </a:buClr>
              <a:buSzPts val="4000"/>
              <a:buFont typeface="Arial"/>
              <a:buNone/>
            </a:pPr>
            <a:r>
              <a:rPr lang="en-GB" sz="4000" b="1" dirty="0">
                <a:latin typeface="Arial"/>
                <a:ea typeface="Arial"/>
                <a:cs typeface="Arial"/>
                <a:sym typeface="Arial"/>
              </a:rPr>
              <a:t>Spanish Taster Session</a:t>
            </a:r>
            <a:endParaRPr sz="4000" dirty="0"/>
          </a:p>
        </p:txBody>
      </p:sp>
      <p:pic>
        <p:nvPicPr>
          <p:cNvPr id="50" name="Google Shape;5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04274"/>
            <a:ext cx="12192000" cy="1100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A45E9050-0A78-0093-6A70-8196E6BDFD78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10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17;p7">
            <a:extLst>
              <a:ext uri="{FF2B5EF4-FFF2-40B4-BE49-F238E27FC236}">
                <a16:creationId xmlns:a16="http://schemas.microsoft.com/office/drawing/2014/main" id="{2E3ECC86-6C72-BE6E-5517-BDBDB9E9CC30}"/>
              </a:ext>
            </a:extLst>
          </p:cNvPr>
          <p:cNvSpPr txBox="1"/>
          <p:nvPr/>
        </p:nvSpPr>
        <p:spPr>
          <a:xfrm>
            <a:off x="8115300" y="273243"/>
            <a:ext cx="3933945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A brief introduction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2EE775-C6F5-DAD4-953F-456A20B4AA7C}"/>
              </a:ext>
            </a:extLst>
          </p:cNvPr>
          <p:cNvSpPr txBox="1"/>
          <p:nvPr/>
        </p:nvSpPr>
        <p:spPr>
          <a:xfrm>
            <a:off x="706056" y="1666755"/>
            <a:ext cx="18630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Greetings</a:t>
            </a:r>
          </a:p>
          <a:p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610E981-5AA3-F5EF-63E3-E57D2232D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618" y="1612170"/>
            <a:ext cx="8833654" cy="497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68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A45E9050-0A78-0093-6A70-8196E6BDFD78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11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17;p7">
            <a:extLst>
              <a:ext uri="{FF2B5EF4-FFF2-40B4-BE49-F238E27FC236}">
                <a16:creationId xmlns:a16="http://schemas.microsoft.com/office/drawing/2014/main" id="{2E3ECC86-6C72-BE6E-5517-BDBDB9E9CC30}"/>
              </a:ext>
            </a:extLst>
          </p:cNvPr>
          <p:cNvSpPr txBox="1"/>
          <p:nvPr/>
        </p:nvSpPr>
        <p:spPr>
          <a:xfrm>
            <a:off x="8115300" y="273243"/>
            <a:ext cx="3933945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A brief introduction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2EE775-C6F5-DAD4-953F-456A20B4AA7C}"/>
              </a:ext>
            </a:extLst>
          </p:cNvPr>
          <p:cNvSpPr txBox="1"/>
          <p:nvPr/>
        </p:nvSpPr>
        <p:spPr>
          <a:xfrm>
            <a:off x="706056" y="1666755"/>
            <a:ext cx="36599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err="1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Introducing</a:t>
            </a:r>
            <a:r>
              <a:rPr lang="es-ES" sz="2800" b="1" dirty="0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800" b="1" dirty="0" err="1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yourself</a:t>
            </a:r>
            <a:endParaRPr lang="es-ES" sz="2800" b="1" dirty="0">
              <a:solidFill>
                <a:srgbClr val="A71A6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C4FF6B3-C0A7-2563-5317-93637D0FF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1656415"/>
            <a:ext cx="8972550" cy="505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84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A45E9050-0A78-0093-6A70-8196E6BDFD78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12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17;p7">
            <a:extLst>
              <a:ext uri="{FF2B5EF4-FFF2-40B4-BE49-F238E27FC236}">
                <a16:creationId xmlns:a16="http://schemas.microsoft.com/office/drawing/2014/main" id="{2E3ECC86-6C72-BE6E-5517-BDBDB9E9CC30}"/>
              </a:ext>
            </a:extLst>
          </p:cNvPr>
          <p:cNvSpPr txBox="1"/>
          <p:nvPr/>
        </p:nvSpPr>
        <p:spPr>
          <a:xfrm>
            <a:off x="10225027" y="273243"/>
            <a:ext cx="3933945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2EE775-C6F5-DAD4-953F-456A20B4AA7C}"/>
              </a:ext>
            </a:extLst>
          </p:cNvPr>
          <p:cNvSpPr txBox="1"/>
          <p:nvPr/>
        </p:nvSpPr>
        <p:spPr>
          <a:xfrm>
            <a:off x="706056" y="1666755"/>
            <a:ext cx="16033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</a:p>
          <a:p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6B7119C-DEED-6723-C00F-A25787B15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380" y="1553530"/>
            <a:ext cx="8937827" cy="503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59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/>
          <p:nvPr/>
        </p:nvSpPr>
        <p:spPr>
          <a:xfrm>
            <a:off x="7604568" y="273243"/>
            <a:ext cx="4444678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Expressing preferences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19" name="Google Shape;119;p7"/>
          <p:cNvSpPr txBox="1"/>
          <p:nvPr/>
        </p:nvSpPr>
        <p:spPr>
          <a:xfrm>
            <a:off x="652460" y="1619431"/>
            <a:ext cx="7941365" cy="1809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es-ES" sz="2800" b="1" dirty="0" err="1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Expressing</a:t>
            </a:r>
            <a:r>
              <a:rPr lang="es-ES" sz="2800" b="1" dirty="0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800" b="1" dirty="0" err="1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preferences</a:t>
            </a:r>
            <a:endParaRPr lang="es-ES" sz="2800" b="1" dirty="0">
              <a:solidFill>
                <a:srgbClr val="A71A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lang="es-ES" sz="2400" b="1" dirty="0">
              <a:solidFill>
                <a:schemeClr val="accent3"/>
              </a:solidFill>
            </a:endParaRP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endParaRPr lang="es-ES" sz="2400" b="1" dirty="0">
              <a:solidFill>
                <a:schemeClr val="accent3"/>
              </a:solidFill>
            </a:endParaRPr>
          </a:p>
        </p:txBody>
      </p:sp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A45E9050-0A78-0093-6A70-8196E6BDFD78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13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3F5FAD-EFD7-8AD2-CA93-4109178C9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245836"/>
            <a:ext cx="11391900" cy="641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08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/>
          <p:nvPr/>
        </p:nvSpPr>
        <p:spPr>
          <a:xfrm>
            <a:off x="8115300" y="273243"/>
            <a:ext cx="3933945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A brief dialogue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19" name="Google Shape;119;p7"/>
          <p:cNvSpPr txBox="1"/>
          <p:nvPr/>
        </p:nvSpPr>
        <p:spPr>
          <a:xfrm>
            <a:off x="338137" y="1619431"/>
            <a:ext cx="7941365" cy="1809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es-ES" sz="2800" b="1" dirty="0" err="1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Getting</a:t>
            </a:r>
            <a:r>
              <a:rPr lang="es-ES" sz="2800" b="1" dirty="0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800" b="1" dirty="0" err="1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es-ES" sz="2800" b="1" dirty="0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800" b="1" dirty="0" err="1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know</a:t>
            </a:r>
            <a:r>
              <a:rPr lang="es-ES" sz="2800" b="1" dirty="0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800" b="1" dirty="0" err="1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each</a:t>
            </a:r>
            <a:r>
              <a:rPr lang="es-ES" sz="2800" b="1" dirty="0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800" b="1" dirty="0" err="1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other</a:t>
            </a:r>
            <a:endParaRPr lang="es-ES" sz="2800" b="1" dirty="0">
              <a:solidFill>
                <a:srgbClr val="A71A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lang="es-ES" sz="2400" b="1" dirty="0">
              <a:solidFill>
                <a:schemeClr val="accent3"/>
              </a:solidFill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lang="es-ES" sz="2400" b="1" dirty="0">
              <a:solidFill>
                <a:schemeClr val="accent3"/>
              </a:solidFill>
            </a:endParaRP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 err="1">
                <a:solidFill>
                  <a:schemeClr val="accent3"/>
                </a:solidFill>
              </a:rPr>
              <a:t>Yelissa</a:t>
            </a:r>
            <a:r>
              <a:rPr lang="es-ES" sz="2400" b="1" dirty="0">
                <a:solidFill>
                  <a:schemeClr val="accent3"/>
                </a:solidFill>
              </a:rPr>
              <a:t>: Hola, me llamo </a:t>
            </a:r>
            <a:r>
              <a:rPr lang="es-ES" sz="2400" b="1" dirty="0" err="1">
                <a:solidFill>
                  <a:schemeClr val="accent3"/>
                </a:solidFill>
              </a:rPr>
              <a:t>Yelissa</a:t>
            </a:r>
            <a:r>
              <a:rPr lang="es-ES" sz="2400" b="1" dirty="0">
                <a:solidFill>
                  <a:schemeClr val="accent3"/>
                </a:solidFill>
              </a:rPr>
              <a:t>. 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¿Cómo te llamas?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rgbClr val="A71A61"/>
                </a:solidFill>
              </a:rPr>
              <a:t>Nico: ¡Hola! Me llamo Nico. ¿Qué tal?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 err="1">
                <a:solidFill>
                  <a:schemeClr val="accent3"/>
                </a:solidFill>
              </a:rPr>
              <a:t>Yelissa</a:t>
            </a:r>
            <a:r>
              <a:rPr lang="es-ES" sz="2400" b="1" dirty="0">
                <a:solidFill>
                  <a:schemeClr val="accent3"/>
                </a:solidFill>
              </a:rPr>
              <a:t>: Genial, ¿y tú?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rgbClr val="A71A61"/>
                </a:solidFill>
              </a:rPr>
              <a:t>Nico: Muy bien, gracias. ¿Cuál es tu pasatiempo favorito?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 err="1">
                <a:solidFill>
                  <a:schemeClr val="accent3"/>
                </a:solidFill>
              </a:rPr>
              <a:t>Yelissa</a:t>
            </a:r>
            <a:r>
              <a:rPr lang="es-ES" sz="2400" b="1" dirty="0">
                <a:solidFill>
                  <a:schemeClr val="accent3"/>
                </a:solidFill>
              </a:rPr>
              <a:t>: A mí me gusta leer, ¿y a ti?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rgbClr val="A71A61"/>
                </a:solidFill>
              </a:rPr>
              <a:t>Nico: Me encanta bailar.  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 </a:t>
            </a:r>
          </a:p>
        </p:txBody>
      </p:sp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A45E9050-0A78-0093-6A70-8196E6BDFD78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14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Diálogo 3.mp4">
            <a:hlinkClick r:id="" action="ppaction://media"/>
            <a:extLst>
              <a:ext uri="{FF2B5EF4-FFF2-40B4-BE49-F238E27FC236}">
                <a16:creationId xmlns:a16="http://schemas.microsoft.com/office/drawing/2014/main" id="{15D98390-37DB-3847-9859-568C9772DF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9716" y="1356384"/>
            <a:ext cx="5769529" cy="32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9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26F803B3-ADA2-083B-0798-56FB8BF69390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15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59;p2">
            <a:extLst>
              <a:ext uri="{FF2B5EF4-FFF2-40B4-BE49-F238E27FC236}">
                <a16:creationId xmlns:a16="http://schemas.microsoft.com/office/drawing/2014/main" id="{A4D0CD30-EFD6-910A-4B55-C328A967D16B}"/>
              </a:ext>
            </a:extLst>
          </p:cNvPr>
          <p:cNvSpPr txBox="1"/>
          <p:nvPr/>
        </p:nvSpPr>
        <p:spPr>
          <a:xfrm>
            <a:off x="2091401" y="1710581"/>
            <a:ext cx="8862727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¡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Ahora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estás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preparado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presentarte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decir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qué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gusta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español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endParaRPr lang="en-GB" sz="4000" b="1" i="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4000" b="1" i="1" dirty="0">
                <a:solidFill>
                  <a:schemeClr val="accent4"/>
                </a:solidFill>
              </a:rPr>
              <a:t>You are now ready to introduce yourself and talk about your hobbies in Spanish!</a:t>
            </a:r>
            <a:endParaRPr lang="en-GB" sz="4000" i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56D06B-2327-2106-32CA-D3F505B8CF7D}"/>
              </a:ext>
            </a:extLst>
          </p:cNvPr>
          <p:cNvSpPr/>
          <p:nvPr/>
        </p:nvSpPr>
        <p:spPr>
          <a:xfrm>
            <a:off x="6258910" y="1826348"/>
            <a:ext cx="5933090" cy="5031652"/>
          </a:xfrm>
          <a:prstGeom prst="rect">
            <a:avLst/>
          </a:prstGeom>
          <a:solidFill>
            <a:srgbClr val="34C6C6">
              <a:alpha val="216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E2539-F3DC-07DE-36D0-FEB99307391E}"/>
              </a:ext>
            </a:extLst>
          </p:cNvPr>
          <p:cNvSpPr txBox="1"/>
          <p:nvPr/>
        </p:nvSpPr>
        <p:spPr>
          <a:xfrm>
            <a:off x="6258910" y="1826348"/>
            <a:ext cx="2065283" cy="10084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000" b="1" dirty="0">
                <a:solidFill>
                  <a:srgbClr val="34C6C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Q&amp;A</a:t>
            </a:r>
            <a:endParaRPr lang="en-GB" sz="6000" b="1" dirty="0">
              <a:solidFill>
                <a:srgbClr val="34C6C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15213-B348-8F5E-ECD2-125A7ADC3152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01371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9DE51-7473-FB70-093E-255A368CA78C}"/>
              </a:ext>
            </a:extLst>
          </p:cNvPr>
          <p:cNvSpPr/>
          <p:nvPr/>
        </p:nvSpPr>
        <p:spPr>
          <a:xfrm>
            <a:off x="6258910" y="1826348"/>
            <a:ext cx="5933090" cy="5031652"/>
          </a:xfrm>
          <a:prstGeom prst="rect">
            <a:avLst/>
          </a:prstGeom>
          <a:solidFill>
            <a:srgbClr val="AC14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E2539-F3DC-07DE-36D0-FEB99307391E}"/>
              </a:ext>
            </a:extLst>
          </p:cNvPr>
          <p:cNvSpPr txBox="1"/>
          <p:nvPr/>
        </p:nvSpPr>
        <p:spPr>
          <a:xfrm>
            <a:off x="6283842" y="1908302"/>
            <a:ext cx="5357905" cy="15029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5500"/>
              </a:lnSpc>
              <a:spcAft>
                <a:spcPts val="800"/>
              </a:spcAft>
            </a:pPr>
            <a:r>
              <a:rPr lang="en-GB" sz="6000" b="1" dirty="0">
                <a:solidFill>
                  <a:srgbClr val="AC14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JOIN OUR MAILING LIST </a:t>
            </a:r>
            <a:endParaRPr lang="en-GB" sz="6000" b="1" dirty="0">
              <a:solidFill>
                <a:srgbClr val="AC145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16DBCF-E85A-3AEF-D4AD-D357FB259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5698" y="4388170"/>
            <a:ext cx="1805009" cy="18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89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/>
          <p:nvPr/>
        </p:nvSpPr>
        <p:spPr>
          <a:xfrm>
            <a:off x="0" y="5655013"/>
            <a:ext cx="12192000" cy="10937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14"/>
          <p:cNvPicPr preferRelativeResize="0"/>
          <p:nvPr/>
        </p:nvPicPr>
        <p:blipFill rotWithShape="1">
          <a:blip r:embed="rId3">
            <a:alphaModFix amt="50000"/>
          </a:blip>
          <a:srcRect l="-27385" t="10466" r="-2" b="21466"/>
          <a:stretch/>
        </p:blipFill>
        <p:spPr>
          <a:xfrm rot="10800000">
            <a:off x="2731704" y="1182433"/>
            <a:ext cx="8096095" cy="436701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/>
          <p:cNvSpPr txBox="1"/>
          <p:nvPr/>
        </p:nvSpPr>
        <p:spPr>
          <a:xfrm>
            <a:off x="10129510" y="4618619"/>
            <a:ext cx="3403412" cy="48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 u="none" strike="noStrike" cap="none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אדאנק</a:t>
            </a:r>
            <a:r>
              <a:rPr lang="en-GB" sz="2500" b="1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68" name="Google Shape;268;p14"/>
          <p:cNvSpPr txBox="1"/>
          <p:nvPr/>
        </p:nvSpPr>
        <p:spPr>
          <a:xfrm>
            <a:off x="1567267" y="4819831"/>
            <a:ext cx="1722754" cy="109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شكرًا لك</a:t>
            </a: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4"/>
          <p:cNvSpPr txBox="1"/>
          <p:nvPr/>
        </p:nvSpPr>
        <p:spPr>
          <a:xfrm>
            <a:off x="3559031" y="2594350"/>
            <a:ext cx="2663568" cy="642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Diolch</a:t>
            </a:r>
            <a:r>
              <a:rPr lang="en-GB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70" name="Google Shape;270;p14"/>
          <p:cNvSpPr txBox="1"/>
          <p:nvPr/>
        </p:nvSpPr>
        <p:spPr>
          <a:xfrm>
            <a:off x="7099032" y="2113486"/>
            <a:ext cx="2182361" cy="53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u="none" strike="noStrike" cap="none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Bedankt</a:t>
            </a:r>
            <a:endParaRPr sz="2800" b="1">
              <a:solidFill>
                <a:srgbClr val="AC14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4"/>
          <p:cNvSpPr txBox="1"/>
          <p:nvPr/>
        </p:nvSpPr>
        <p:spPr>
          <a:xfrm>
            <a:off x="9713821" y="2566353"/>
            <a:ext cx="2562262" cy="642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u="none" strike="noStrike" cap="none">
                <a:solidFill>
                  <a:srgbClr val="0F2447"/>
                </a:solidFill>
                <a:latin typeface="Arial"/>
                <a:ea typeface="Arial"/>
                <a:cs typeface="Arial"/>
                <a:sym typeface="Arial"/>
              </a:rPr>
              <a:t>Fa’afetai</a:t>
            </a:r>
            <a:r>
              <a:rPr lang="en-GB" sz="1050" b="1" u="none" strike="noStrike" cap="none">
                <a:solidFill>
                  <a:srgbClr val="0F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800" b="1">
                <a:solidFill>
                  <a:srgbClr val="0F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72" name="Google Shape;272;p14"/>
          <p:cNvSpPr txBox="1"/>
          <p:nvPr/>
        </p:nvSpPr>
        <p:spPr>
          <a:xfrm>
            <a:off x="6321110" y="3882217"/>
            <a:ext cx="4223588" cy="49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rgbClr val="52C152"/>
                </a:solidFill>
                <a:latin typeface="Arial"/>
                <a:ea typeface="Arial"/>
                <a:cs typeface="Arial"/>
                <a:sym typeface="Arial"/>
              </a:rPr>
              <a:t>Tak skal du have </a:t>
            </a:r>
            <a:endParaRPr/>
          </a:p>
        </p:txBody>
      </p:sp>
      <p:sp>
        <p:nvSpPr>
          <p:cNvPr id="273" name="Google Shape;273;p14"/>
          <p:cNvSpPr txBox="1"/>
          <p:nvPr/>
        </p:nvSpPr>
        <p:spPr>
          <a:xfrm>
            <a:off x="4992736" y="4860224"/>
            <a:ext cx="3028062" cy="51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none" strike="noStrike" cap="none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Teşekkürler</a:t>
            </a:r>
            <a:r>
              <a:rPr lang="en-GB" sz="2800" b="1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74" name="Google Shape;274;p14"/>
          <p:cNvSpPr txBox="1"/>
          <p:nvPr/>
        </p:nvSpPr>
        <p:spPr>
          <a:xfrm>
            <a:off x="623668" y="3128389"/>
            <a:ext cx="1463568" cy="53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Merci</a:t>
            </a:r>
            <a:r>
              <a:rPr lang="en-GB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75" name="Google Shape;275;p14"/>
          <p:cNvSpPr txBox="1"/>
          <p:nvPr/>
        </p:nvSpPr>
        <p:spPr>
          <a:xfrm>
            <a:off x="10297808" y="1603822"/>
            <a:ext cx="2039060" cy="43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Danke</a:t>
            </a:r>
            <a:endParaRPr sz="2200" b="1">
              <a:solidFill>
                <a:srgbClr val="FFCA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4"/>
          <p:cNvSpPr txBox="1"/>
          <p:nvPr/>
        </p:nvSpPr>
        <p:spPr>
          <a:xfrm>
            <a:off x="4672976" y="1516766"/>
            <a:ext cx="1772769" cy="34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Gracias</a:t>
            </a:r>
            <a:endParaRPr/>
          </a:p>
        </p:txBody>
      </p:sp>
      <p:sp>
        <p:nvSpPr>
          <p:cNvPr id="277" name="Google Shape;277;p14"/>
          <p:cNvSpPr txBox="1"/>
          <p:nvPr/>
        </p:nvSpPr>
        <p:spPr>
          <a:xfrm>
            <a:off x="909557" y="2464039"/>
            <a:ext cx="2128448" cy="485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 u="none" strike="noStrike" cap="none">
                <a:solidFill>
                  <a:srgbClr val="0F2447"/>
                </a:solidFill>
                <a:latin typeface="Arial"/>
                <a:ea typeface="Arial"/>
                <a:cs typeface="Arial"/>
                <a:sym typeface="Arial"/>
              </a:rPr>
              <a:t>Dziękuję</a:t>
            </a:r>
            <a:endParaRPr sz="2500" b="1">
              <a:solidFill>
                <a:srgbClr val="0F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4"/>
          <p:cNvSpPr txBox="1"/>
          <p:nvPr/>
        </p:nvSpPr>
        <p:spPr>
          <a:xfrm>
            <a:off x="4072163" y="4277860"/>
            <a:ext cx="2748511" cy="39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002248"/>
                </a:solidFill>
                <a:latin typeface="Arial"/>
                <a:ea typeface="Arial"/>
                <a:cs typeface="Arial"/>
                <a:sym typeface="Arial"/>
              </a:rPr>
              <a:t>Köszönjük</a:t>
            </a:r>
            <a:endParaRPr sz="2000" b="1">
              <a:solidFill>
                <a:srgbClr val="0022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4"/>
          <p:cNvSpPr txBox="1"/>
          <p:nvPr/>
        </p:nvSpPr>
        <p:spPr>
          <a:xfrm>
            <a:off x="1195596" y="1504048"/>
            <a:ext cx="2748511" cy="39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u="none" strike="noStrike" cap="none">
                <a:solidFill>
                  <a:srgbClr val="34C6C6"/>
                </a:solidFill>
                <a:latin typeface="Arial"/>
                <a:ea typeface="Arial"/>
                <a:cs typeface="Arial"/>
                <a:sym typeface="Arial"/>
              </a:rPr>
              <a:t>ευχαριστώ</a:t>
            </a:r>
            <a:endParaRPr sz="2000" b="1">
              <a:solidFill>
                <a:srgbClr val="34C6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4"/>
          <p:cNvSpPr txBox="1"/>
          <p:nvPr/>
        </p:nvSpPr>
        <p:spPr>
          <a:xfrm>
            <a:off x="8645367" y="1619307"/>
            <a:ext cx="1182746" cy="84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none" strike="noStrike" cap="none">
                <a:solidFill>
                  <a:srgbClr val="34C6C6"/>
                </a:solidFill>
                <a:latin typeface="Arial"/>
                <a:ea typeface="Arial"/>
                <a:cs typeface="Arial"/>
                <a:sym typeface="Arial"/>
              </a:rPr>
              <a:t>谢谢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600" b="1">
              <a:solidFill>
                <a:srgbClr val="40C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4"/>
          <p:cNvSpPr txBox="1"/>
          <p:nvPr/>
        </p:nvSpPr>
        <p:spPr>
          <a:xfrm>
            <a:off x="6445745" y="3323032"/>
            <a:ext cx="3150106" cy="53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Kiitos</a:t>
            </a:r>
            <a:r>
              <a:rPr lang="en-GB" sz="2800" b="1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82" name="Google Shape;282;p14"/>
          <p:cNvSpPr txBox="1"/>
          <p:nvPr/>
        </p:nvSpPr>
        <p:spPr>
          <a:xfrm>
            <a:off x="1138336" y="3664373"/>
            <a:ext cx="4064175" cy="53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none" strike="noStrike" cap="none">
                <a:solidFill>
                  <a:srgbClr val="34C6C6"/>
                </a:solidFill>
                <a:latin typeface="Arial"/>
                <a:ea typeface="Arial"/>
                <a:cs typeface="Arial"/>
                <a:sym typeface="Arial"/>
              </a:rPr>
              <a:t>Ласкаво просимо </a:t>
            </a:r>
            <a:r>
              <a:rPr lang="en-GB" sz="2800" b="1">
                <a:solidFill>
                  <a:srgbClr val="34C6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83" name="Google Shape;283;p14"/>
          <p:cNvSpPr txBox="1"/>
          <p:nvPr/>
        </p:nvSpPr>
        <p:spPr>
          <a:xfrm>
            <a:off x="7613955" y="5063740"/>
            <a:ext cx="2128448" cy="485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 u="none" strike="noStrike" cap="none">
                <a:solidFill>
                  <a:srgbClr val="0F2447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2500" b="1">
              <a:solidFill>
                <a:srgbClr val="0F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4"/>
          <p:cNvSpPr txBox="1"/>
          <p:nvPr/>
        </p:nvSpPr>
        <p:spPr>
          <a:xfrm>
            <a:off x="10001918" y="3645938"/>
            <a:ext cx="4064175" cy="44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u="none" strike="noStrike" cap="none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Спасибо</a:t>
            </a:r>
            <a:endParaRPr sz="2300" b="1">
              <a:solidFill>
                <a:srgbClr val="FFCA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14"/>
          <p:cNvPicPr preferRelativeResize="0"/>
          <p:nvPr/>
        </p:nvPicPr>
        <p:blipFill rotWithShape="1">
          <a:blip r:embed="rId3">
            <a:alphaModFix amt="50000"/>
          </a:blip>
          <a:srcRect l="43926" t="7027" b="9318"/>
          <a:stretch/>
        </p:blipFill>
        <p:spPr>
          <a:xfrm rot="10800000">
            <a:off x="9281393" y="1182432"/>
            <a:ext cx="2899753" cy="4367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704274"/>
            <a:ext cx="12192000" cy="1100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/>
          <p:nvPr/>
        </p:nvSpPr>
        <p:spPr>
          <a:xfrm>
            <a:off x="1214722" y="1985073"/>
            <a:ext cx="9762555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Presentaciones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pasatiempos</a:t>
            </a:r>
            <a:endParaRPr lang="en-GB" sz="4000" b="1" i="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4000" b="1" i="1" dirty="0">
                <a:solidFill>
                  <a:schemeClr val="accent4"/>
                </a:solidFill>
              </a:rPr>
              <a:t>Introductions and hobbies</a:t>
            </a:r>
            <a:endParaRPr lang="en-GB" sz="4000" i="1" dirty="0">
              <a:solidFill>
                <a:schemeClr val="accent4"/>
              </a:solidFill>
            </a:endParaRPr>
          </a:p>
        </p:txBody>
      </p:sp>
      <p:sp>
        <p:nvSpPr>
          <p:cNvPr id="9" name="Google Shape;81;p4">
            <a:extLst>
              <a:ext uri="{FF2B5EF4-FFF2-40B4-BE49-F238E27FC236}">
                <a16:creationId xmlns:a16="http://schemas.microsoft.com/office/drawing/2014/main" id="{BBA1B791-A239-426D-8EE4-6BEA9416C556}"/>
              </a:ext>
            </a:extLst>
          </p:cNvPr>
          <p:cNvSpPr/>
          <p:nvPr/>
        </p:nvSpPr>
        <p:spPr>
          <a:xfrm>
            <a:off x="1501734" y="3699555"/>
            <a:ext cx="4594265" cy="1848908"/>
          </a:xfrm>
          <a:prstGeom prst="wedgeEllipseCallout">
            <a:avLst>
              <a:gd name="adj1" fmla="val 73358"/>
              <a:gd name="adj2" fmla="val -10669"/>
            </a:avLst>
          </a:prstGeom>
          <a:noFill/>
          <a:ln w="952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1215D67-431B-F1B6-EACA-9F44E33257CC}"/>
              </a:ext>
            </a:extLst>
          </p:cNvPr>
          <p:cNvSpPr txBox="1"/>
          <p:nvPr/>
        </p:nvSpPr>
        <p:spPr>
          <a:xfrm>
            <a:off x="748485" y="4023844"/>
            <a:ext cx="6100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¡Hola! </a:t>
            </a:r>
          </a:p>
          <a:p>
            <a:pPr algn="ctr"/>
            <a:r>
              <a:rPr lang="en-GB" sz="36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¡Bienvenidos! </a:t>
            </a:r>
            <a:endParaRPr lang="en-GB" sz="3600" dirty="0"/>
          </a:p>
        </p:txBody>
      </p:sp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4B90B961-0FF9-CA35-15E0-6A29465B7DE7}"/>
              </a:ext>
            </a:extLst>
          </p:cNvPr>
          <p:cNvSpPr txBox="1">
            <a:spLocks/>
          </p:cNvSpPr>
          <p:nvPr/>
        </p:nvSpPr>
        <p:spPr>
          <a:xfrm>
            <a:off x="11696700" y="63628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6;p1">
            <a:extLst>
              <a:ext uri="{FF2B5EF4-FFF2-40B4-BE49-F238E27FC236}">
                <a16:creationId xmlns:a16="http://schemas.microsoft.com/office/drawing/2014/main" id="{8DCCA4CC-C426-E586-912B-E0B0F6ADA124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taster</a:t>
            </a:r>
            <a:endParaRPr dirty="0">
              <a:solidFill>
                <a:schemeClr val="accent3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296A5A-AFCF-4B4F-93A8-149369C46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858" y="3309734"/>
            <a:ext cx="5127366" cy="34182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496229" y="1362564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Contenidos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Contents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68" name="Google Shape;68;p3"/>
          <p:cNvSpPr txBox="1"/>
          <p:nvPr/>
        </p:nvSpPr>
        <p:spPr>
          <a:xfrm>
            <a:off x="1513914" y="4091935"/>
            <a:ext cx="4896801" cy="181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en-GB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2400" b="1" dirty="0">
                <a:solidFill>
                  <a:schemeClr val="accent3"/>
                </a:solidFill>
              </a:rPr>
              <a:t> </a:t>
            </a:r>
            <a:r>
              <a:rPr lang="en-GB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A short dialogue</a:t>
            </a:r>
            <a:endParaRPr sz="2400" b="1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5252"/>
              </a:buClr>
              <a:buSzPts val="2400"/>
              <a:buFont typeface="Arial"/>
              <a:buNone/>
            </a:pPr>
            <a:r>
              <a:rPr lang="es-ES" sz="2400" b="0" dirty="0">
                <a:solidFill>
                  <a:srgbClr val="525252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Greetings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5252"/>
              </a:buClr>
              <a:buSzPts val="2400"/>
              <a:buFont typeface="Arial"/>
              <a:buNone/>
            </a:pPr>
            <a:r>
              <a:rPr lang="en-GB" sz="2400" b="0" dirty="0">
                <a:solidFill>
                  <a:srgbClr val="525252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Short questions and answers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5252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rgbClr val="525252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Expressing emotions</a:t>
            </a:r>
            <a:endParaRPr sz="2400" b="1" dirty="0">
              <a:solidFill>
                <a:srgbClr val="525252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69" name="Google Shape;69;p3"/>
          <p:cNvSpPr txBox="1"/>
          <p:nvPr/>
        </p:nvSpPr>
        <p:spPr>
          <a:xfrm>
            <a:off x="6465164" y="4095352"/>
            <a:ext cx="5231535" cy="181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en-GB" sz="2400" b="1" dirty="0">
                <a:solidFill>
                  <a:schemeClr val="accent3"/>
                </a:solidFill>
              </a:rPr>
              <a:t>4 </a:t>
            </a:r>
            <a:r>
              <a:rPr lang="en-GB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Build a brief dialogue in Spanish</a:t>
            </a:r>
            <a:endParaRPr sz="2400" b="1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5252"/>
              </a:buClr>
              <a:buSzPts val="2400"/>
              <a:buFont typeface="Arial"/>
              <a:buNone/>
            </a:pPr>
            <a:r>
              <a:rPr lang="en-GB" sz="2400" b="0" dirty="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Introductions and hobbies</a:t>
            </a:r>
            <a:endParaRPr sz="2400" b="0" dirty="0">
              <a:solidFill>
                <a:srgbClr val="5252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1513914" y="2029301"/>
            <a:ext cx="4582086" cy="181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en-GB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GB" sz="2400" b="1" dirty="0">
                <a:solidFill>
                  <a:schemeClr val="accent3"/>
                </a:solidFill>
              </a:rPr>
              <a:t> </a:t>
            </a:r>
            <a:r>
              <a:rPr lang="en-GB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Meet Irene, </a:t>
            </a:r>
            <a:r>
              <a:rPr lang="en-GB" sz="2400" b="1" dirty="0" err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Yelissa</a:t>
            </a:r>
            <a:r>
              <a:rPr lang="en-GB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and Nico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5252"/>
              </a:buClr>
              <a:buSzPts val="2400"/>
              <a:buFont typeface="Arial"/>
              <a:buNone/>
            </a:pPr>
            <a:r>
              <a:rPr lang="en-GB" sz="2400" b="0" dirty="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Who are they?</a:t>
            </a:r>
            <a:endParaRPr dirty="0"/>
          </a:p>
        </p:txBody>
      </p:sp>
      <p:sp>
        <p:nvSpPr>
          <p:cNvPr id="72" name="Google Shape;72;p3"/>
          <p:cNvSpPr txBox="1">
            <a:spLocks noGrp="1"/>
          </p:cNvSpPr>
          <p:nvPr>
            <p:ph type="sldNum" idx="12"/>
          </p:nvPr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5F9D492F-F3FC-98F5-1D9D-730414140058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Taster: contents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3" name="Google Shape;69;p3">
            <a:extLst>
              <a:ext uri="{FF2B5EF4-FFF2-40B4-BE49-F238E27FC236}">
                <a16:creationId xmlns:a16="http://schemas.microsoft.com/office/drawing/2014/main" id="{42724011-6DD2-0C3A-C227-7D9CA44429BB}"/>
              </a:ext>
            </a:extLst>
          </p:cNvPr>
          <p:cNvSpPr txBox="1"/>
          <p:nvPr/>
        </p:nvSpPr>
        <p:spPr>
          <a:xfrm>
            <a:off x="6465164" y="2029302"/>
            <a:ext cx="5231535" cy="181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en-GB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GB" sz="2400" b="1" dirty="0">
                <a:solidFill>
                  <a:schemeClr val="accent3"/>
                </a:solidFill>
              </a:rPr>
              <a:t> </a:t>
            </a:r>
            <a:r>
              <a:rPr lang="en-GB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A brief introduction</a:t>
            </a:r>
            <a:endParaRPr sz="2400" b="1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5252"/>
              </a:buClr>
              <a:buSzPts val="2400"/>
              <a:buFont typeface="Arial"/>
              <a:buNone/>
            </a:pPr>
            <a:r>
              <a:rPr lang="en-GB" sz="2400" b="0" dirty="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Greetings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5252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rgbClr val="525252"/>
                </a:solidFill>
              </a:rPr>
              <a:t>I</a:t>
            </a:r>
            <a:r>
              <a:rPr lang="en-GB" sz="2400" b="0" dirty="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ntroducing oneself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5252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rgbClr val="525252"/>
                </a:solidFill>
              </a:rPr>
              <a:t>E</a:t>
            </a:r>
            <a:r>
              <a:rPr lang="en-GB" sz="2400" b="0" dirty="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xpressing preferences</a:t>
            </a:r>
            <a:endParaRPr sz="2400" b="0" dirty="0">
              <a:solidFill>
                <a:srgbClr val="52525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/>
          <p:nvPr/>
        </p:nvSpPr>
        <p:spPr>
          <a:xfrm>
            <a:off x="1130678" y="2073409"/>
            <a:ext cx="10608885" cy="90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en-GB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To learn greetings, be able to greet,  introduce yourself…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78" name="Google Shape;78;p4"/>
          <p:cNvSpPr txBox="1"/>
          <p:nvPr/>
        </p:nvSpPr>
        <p:spPr>
          <a:xfrm>
            <a:off x="4064126" y="5959172"/>
            <a:ext cx="8746638" cy="181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Font typeface="Arial"/>
              <a:buNone/>
            </a:pPr>
            <a:r>
              <a:rPr lang="en-GB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… and ask simple questions about hobbies in Spanish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79" name="Google Shape;79;p4"/>
          <p:cNvSpPr txBox="1"/>
          <p:nvPr/>
        </p:nvSpPr>
        <p:spPr>
          <a:xfrm>
            <a:off x="466719" y="1448774"/>
            <a:ext cx="8991606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dirty="0">
                <a:solidFill>
                  <a:schemeClr val="accent1"/>
                </a:solidFill>
              </a:rPr>
              <a:t>Objetivos de aprendizaje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dirty="0">
                <a:solidFill>
                  <a:schemeClr val="accent4"/>
                </a:solidFill>
              </a:rPr>
              <a:t> 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Learning objectives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80" name="Google Shape;80;p4"/>
          <p:cNvSpPr/>
          <p:nvPr/>
        </p:nvSpPr>
        <p:spPr>
          <a:xfrm>
            <a:off x="6838058" y="2886927"/>
            <a:ext cx="3198773" cy="918597"/>
          </a:xfrm>
          <a:prstGeom prst="wedgeEllipseCallout">
            <a:avLst>
              <a:gd name="adj1" fmla="val -34380"/>
              <a:gd name="adj2" fmla="val 91795"/>
            </a:avLst>
          </a:prstGeom>
          <a:solidFill>
            <a:schemeClr val="accent6"/>
          </a:solidFill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4"/>
          <p:cNvSpPr/>
          <p:nvPr/>
        </p:nvSpPr>
        <p:spPr>
          <a:xfrm>
            <a:off x="3368392" y="3460113"/>
            <a:ext cx="3469667" cy="1140237"/>
          </a:xfrm>
          <a:prstGeom prst="wedgeEllipseCallout">
            <a:avLst>
              <a:gd name="adj1" fmla="val 37079"/>
              <a:gd name="adj2" fmla="val -73424"/>
            </a:avLst>
          </a:prstGeom>
          <a:solidFill>
            <a:schemeClr val="accent4"/>
          </a:solidFill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4"/>
          <p:cNvSpPr/>
          <p:nvPr/>
        </p:nvSpPr>
        <p:spPr>
          <a:xfrm>
            <a:off x="6278165" y="4286346"/>
            <a:ext cx="3469667" cy="1122880"/>
          </a:xfrm>
          <a:prstGeom prst="wedgeEllipseCallout">
            <a:avLst>
              <a:gd name="adj1" fmla="val -38217"/>
              <a:gd name="adj2" fmla="val 73437"/>
            </a:avLst>
          </a:prstGeom>
          <a:solidFill>
            <a:schemeClr val="accent5"/>
          </a:solidFill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4"/>
          <p:cNvSpPr txBox="1">
            <a:spLocks noGrp="1"/>
          </p:cNvSpPr>
          <p:nvPr>
            <p:ph type="sldNum" idx="12"/>
          </p:nvPr>
        </p:nvSpPr>
        <p:spPr>
          <a:xfrm>
            <a:off x="11739563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DAA1793A-EB15-8A2C-FBE5-1357A878C62E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Taster: learning objectives</a:t>
            </a:r>
            <a:endParaRPr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/>
          <p:nvPr/>
        </p:nvSpPr>
        <p:spPr>
          <a:xfrm>
            <a:off x="487323" y="1451405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¿</a:t>
            </a: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Quiénes</a:t>
            </a: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somos</a:t>
            </a: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Who are we?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90" name="Google Shape;90;p5"/>
          <p:cNvSpPr/>
          <p:nvPr/>
        </p:nvSpPr>
        <p:spPr>
          <a:xfrm>
            <a:off x="3273022" y="2164617"/>
            <a:ext cx="4048932" cy="1018421"/>
          </a:xfrm>
          <a:prstGeom prst="wedgeEllipseCallout">
            <a:avLst>
              <a:gd name="adj1" fmla="val -34036"/>
              <a:gd name="adj2" fmla="val 147242"/>
            </a:avLst>
          </a:prstGeom>
          <a:solidFill>
            <a:schemeClr val="accent5"/>
          </a:solidFill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5"/>
          <p:cNvSpPr/>
          <p:nvPr/>
        </p:nvSpPr>
        <p:spPr>
          <a:xfrm>
            <a:off x="7783338" y="1505972"/>
            <a:ext cx="3000375" cy="1129749"/>
          </a:xfrm>
          <a:prstGeom prst="wedgeEllipseCallout">
            <a:avLst>
              <a:gd name="adj1" fmla="val -93560"/>
              <a:gd name="adj2" fmla="val 192742"/>
            </a:avLst>
          </a:prstGeom>
          <a:solidFill>
            <a:schemeClr val="accent4"/>
          </a:solidFill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2BFCE3-BA9E-27F6-F04C-07E3BBC8F194}"/>
              </a:ext>
            </a:extLst>
          </p:cNvPr>
          <p:cNvSpPr txBox="1"/>
          <p:nvPr/>
        </p:nvSpPr>
        <p:spPr>
          <a:xfrm>
            <a:off x="3797300" y="2414551"/>
            <a:ext cx="3000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3"/>
                </a:solidFill>
              </a:rPr>
              <a:t>Soy Irene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F75702E-2B0A-ACE3-D8E6-B41E3B0D4C7D}"/>
              </a:ext>
            </a:extLst>
          </p:cNvPr>
          <p:cNvSpPr txBox="1"/>
          <p:nvPr/>
        </p:nvSpPr>
        <p:spPr>
          <a:xfrm>
            <a:off x="7783337" y="1828983"/>
            <a:ext cx="3000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3"/>
                </a:solidFill>
              </a:rPr>
              <a:t>Soy </a:t>
            </a:r>
            <a:r>
              <a:rPr lang="en-GB" sz="2400" b="1" dirty="0" err="1">
                <a:solidFill>
                  <a:schemeClr val="accent3"/>
                </a:solidFill>
              </a:rPr>
              <a:t>Yelissa</a:t>
            </a:r>
            <a:endParaRPr lang="en-GB" sz="2400" b="1" dirty="0">
              <a:solidFill>
                <a:schemeClr val="accent3"/>
              </a:solidFill>
            </a:endParaRPr>
          </a:p>
        </p:txBody>
      </p:sp>
      <p:sp>
        <p:nvSpPr>
          <p:cNvPr id="11" name="Google Shape;72;p3">
            <a:extLst>
              <a:ext uri="{FF2B5EF4-FFF2-40B4-BE49-F238E27FC236}">
                <a16:creationId xmlns:a16="http://schemas.microsoft.com/office/drawing/2014/main" id="{32D8234E-9A48-BB4F-5AE8-E600016E6A2E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5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2591751F-2898-7C10-558F-F46D45EA29E2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Taster: meet </a:t>
            </a:r>
            <a:r>
              <a:rPr lang="en-GB" sz="2000" b="1" dirty="0">
                <a:solidFill>
                  <a:schemeClr val="accent3"/>
                </a:solidFill>
              </a:rPr>
              <a:t>the characters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3" name="Google Shape;80;p4">
            <a:extLst>
              <a:ext uri="{FF2B5EF4-FFF2-40B4-BE49-F238E27FC236}">
                <a16:creationId xmlns:a16="http://schemas.microsoft.com/office/drawing/2014/main" id="{14BEBC33-7B77-77E2-F467-639AB84DFCC5}"/>
              </a:ext>
            </a:extLst>
          </p:cNvPr>
          <p:cNvSpPr/>
          <p:nvPr/>
        </p:nvSpPr>
        <p:spPr>
          <a:xfrm>
            <a:off x="8904559" y="2837979"/>
            <a:ext cx="3198773" cy="918597"/>
          </a:xfrm>
          <a:prstGeom prst="wedgeEllipseCallout">
            <a:avLst>
              <a:gd name="adj1" fmla="val -34380"/>
              <a:gd name="adj2" fmla="val 91795"/>
            </a:avLst>
          </a:prstGeom>
          <a:solidFill>
            <a:schemeClr val="accent6"/>
          </a:solidFill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7C1280-9CD4-FC71-75B7-5C54D988B49A}"/>
              </a:ext>
            </a:extLst>
          </p:cNvPr>
          <p:cNvSpPr txBox="1"/>
          <p:nvPr/>
        </p:nvSpPr>
        <p:spPr>
          <a:xfrm>
            <a:off x="8954751" y="3052346"/>
            <a:ext cx="3000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Soy Nico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B77ED9-19AD-2B5E-350E-3381A4FCE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022" y="4050015"/>
            <a:ext cx="4211978" cy="280798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49E1BFE-4079-7F1A-868B-7D035A1CB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911" y="3874315"/>
            <a:ext cx="4475527" cy="298368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E974108-44CE-DB2D-D4BD-1597CDDD6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217" y="3741334"/>
            <a:ext cx="4674999" cy="31166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/>
          <p:nvPr/>
        </p:nvSpPr>
        <p:spPr>
          <a:xfrm>
            <a:off x="8945430" y="273243"/>
            <a:ext cx="3103815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Introductions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19" name="Google Shape;119;p7"/>
          <p:cNvSpPr txBox="1"/>
          <p:nvPr/>
        </p:nvSpPr>
        <p:spPr>
          <a:xfrm>
            <a:off x="652462" y="1852703"/>
            <a:ext cx="7941365" cy="1809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es-ES" sz="2800" b="1" dirty="0" err="1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Introductions</a:t>
            </a:r>
            <a:r>
              <a:rPr lang="es-ES" sz="2800" b="1" dirty="0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 : short dialogue</a:t>
            </a: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lang="es-ES" sz="2400" b="1" dirty="0">
              <a:solidFill>
                <a:schemeClr val="accent3"/>
              </a:solidFill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lang="es-ES" sz="2400" b="1" dirty="0">
              <a:solidFill>
                <a:schemeClr val="accent3"/>
              </a:solidFill>
            </a:endParaRP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Irene: ¡Hola!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 err="1">
                <a:solidFill>
                  <a:srgbClr val="A71A61"/>
                </a:solidFill>
              </a:rPr>
              <a:t>Yelissa</a:t>
            </a:r>
            <a:r>
              <a:rPr lang="es-ES" sz="2400" b="1" dirty="0">
                <a:solidFill>
                  <a:srgbClr val="A71A61"/>
                </a:solidFill>
              </a:rPr>
              <a:t>: ¡Hola! ¿Cómo te llamas?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Irene: Me llamo Irene, ¿y tú?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 err="1">
                <a:solidFill>
                  <a:srgbClr val="A71A61"/>
                </a:solidFill>
              </a:rPr>
              <a:t>Yelissa</a:t>
            </a:r>
            <a:r>
              <a:rPr lang="es-ES" sz="2400" b="1" dirty="0">
                <a:solidFill>
                  <a:srgbClr val="A71A61"/>
                </a:solidFill>
              </a:rPr>
              <a:t>: Me llamo </a:t>
            </a:r>
            <a:r>
              <a:rPr lang="es-ES" sz="2400" b="1" dirty="0" err="1">
                <a:solidFill>
                  <a:srgbClr val="A71A61"/>
                </a:solidFill>
              </a:rPr>
              <a:t>Yelissa</a:t>
            </a:r>
            <a:r>
              <a:rPr lang="es-ES" sz="2400" b="1" dirty="0">
                <a:solidFill>
                  <a:srgbClr val="A71A61"/>
                </a:solidFill>
              </a:rPr>
              <a:t>.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Irene: Hola </a:t>
            </a:r>
            <a:r>
              <a:rPr lang="es-ES" sz="2400" b="1" dirty="0" err="1">
                <a:solidFill>
                  <a:schemeClr val="accent3"/>
                </a:solidFill>
              </a:rPr>
              <a:t>Yelissa</a:t>
            </a:r>
            <a:r>
              <a:rPr lang="es-ES" sz="2400" b="1" dirty="0">
                <a:solidFill>
                  <a:schemeClr val="accent3"/>
                </a:solidFill>
              </a:rPr>
              <a:t>, ¿qué tal va?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 err="1">
                <a:solidFill>
                  <a:srgbClr val="A71A61"/>
                </a:solidFill>
              </a:rPr>
              <a:t>Yelissa</a:t>
            </a:r>
            <a:r>
              <a:rPr lang="es-ES" sz="2400" b="1" dirty="0">
                <a:solidFill>
                  <a:srgbClr val="A71A61"/>
                </a:solidFill>
              </a:rPr>
              <a:t>: Muy bien, gracias. ¿Qué tal tú?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Irene: Genial, ¡gracias!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 </a:t>
            </a:r>
            <a:endParaRPr dirty="0"/>
          </a:p>
        </p:txBody>
      </p:sp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A45E9050-0A78-0093-6A70-8196E6BDFD78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6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Diálogo 1.mp4">
            <a:hlinkClick r:id="" action="ppaction://media"/>
            <a:extLst>
              <a:ext uri="{FF2B5EF4-FFF2-40B4-BE49-F238E27FC236}">
                <a16:creationId xmlns:a16="http://schemas.microsoft.com/office/drawing/2014/main" id="{80F11FD9-320D-0A4E-B967-ED0829889E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252" y="1352811"/>
            <a:ext cx="5724993" cy="32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8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A45E9050-0A78-0093-6A70-8196E6BDFD78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7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19;p7">
            <a:extLst>
              <a:ext uri="{FF2B5EF4-FFF2-40B4-BE49-F238E27FC236}">
                <a16:creationId xmlns:a16="http://schemas.microsoft.com/office/drawing/2014/main" id="{FFA83CBC-5D51-81CB-8D17-85084F0684E0}"/>
              </a:ext>
            </a:extLst>
          </p:cNvPr>
          <p:cNvSpPr txBox="1"/>
          <p:nvPr/>
        </p:nvSpPr>
        <p:spPr>
          <a:xfrm>
            <a:off x="687187" y="1728807"/>
            <a:ext cx="7941365" cy="1809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es-ES" sz="2800" b="1" dirty="0" err="1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Expressing</a:t>
            </a:r>
            <a:r>
              <a:rPr lang="es-ES" sz="2800" b="1" dirty="0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800" b="1" dirty="0" err="1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emotions</a:t>
            </a:r>
            <a:endParaRPr lang="es-ES" sz="2800" b="1" dirty="0">
              <a:solidFill>
                <a:srgbClr val="A71A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lang="es-ES" sz="2400" b="1" dirty="0">
              <a:solidFill>
                <a:schemeClr val="accent3"/>
              </a:solidFill>
            </a:endParaRP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A: ¿Qué tal va?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rgbClr val="A71A61"/>
                </a:solidFill>
              </a:rPr>
              <a:t>B: ¡Muy bien, gracias! ¿Y tú? 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A: ¡Muy bien, gracias! </a:t>
            </a:r>
            <a:endParaRPr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0276CC0-AE42-0C7C-847D-D70217AA5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41" y="4057823"/>
            <a:ext cx="10597459" cy="2649365"/>
          </a:xfrm>
          <a:prstGeom prst="rect">
            <a:avLst/>
          </a:prstGeom>
        </p:spPr>
      </p:pic>
      <p:sp>
        <p:nvSpPr>
          <p:cNvPr id="7" name="Google Shape;117;p7">
            <a:extLst>
              <a:ext uri="{FF2B5EF4-FFF2-40B4-BE49-F238E27FC236}">
                <a16:creationId xmlns:a16="http://schemas.microsoft.com/office/drawing/2014/main" id="{A43F0449-425D-0D4F-56A3-A339E7E1886C}"/>
              </a:ext>
            </a:extLst>
          </p:cNvPr>
          <p:cNvSpPr txBox="1"/>
          <p:nvPr/>
        </p:nvSpPr>
        <p:spPr>
          <a:xfrm>
            <a:off x="7708740" y="273243"/>
            <a:ext cx="4340506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Expressing emotions</a:t>
            </a:r>
            <a:endParaRPr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59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/>
          <p:nvPr/>
        </p:nvSpPr>
        <p:spPr>
          <a:xfrm>
            <a:off x="7708740" y="273243"/>
            <a:ext cx="4340506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Expressing emotions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19" name="Google Shape;119;p7"/>
          <p:cNvSpPr txBox="1"/>
          <p:nvPr/>
        </p:nvSpPr>
        <p:spPr>
          <a:xfrm>
            <a:off x="652462" y="1738403"/>
            <a:ext cx="7941365" cy="1809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es-ES" sz="2800" b="1" dirty="0" err="1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Expressing</a:t>
            </a:r>
            <a:r>
              <a:rPr lang="es-ES" sz="2800" b="1" dirty="0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800" b="1" dirty="0" err="1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emotions</a:t>
            </a:r>
            <a:endParaRPr lang="es-ES" sz="2800" b="1" dirty="0">
              <a:solidFill>
                <a:srgbClr val="A71A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lang="es-ES" sz="2400" b="1" dirty="0">
              <a:solidFill>
                <a:schemeClr val="accent3"/>
              </a:solidFill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lang="es-ES" sz="2400" b="1" dirty="0">
              <a:solidFill>
                <a:schemeClr val="accent3"/>
              </a:solidFill>
            </a:endParaRP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Irene: ¡Hola Nico!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rgbClr val="A71A61"/>
                </a:solidFill>
              </a:rPr>
              <a:t>Nico: ¡Hola Irene!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Irene: ¿Qué tal va?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rgbClr val="A71A61"/>
                </a:solidFill>
              </a:rPr>
              <a:t>Nico: ¡Muy bien, gracias! ¿Y tú? 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Irene: ¡Muy bien, gracias! </a:t>
            </a:r>
            <a:endParaRPr dirty="0"/>
          </a:p>
        </p:txBody>
      </p:sp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A45E9050-0A78-0093-6A70-8196E6BDFD78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8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Diálogo 2.mp4">
            <a:hlinkClick r:id="" action="ppaction://media"/>
            <a:extLst>
              <a:ext uri="{FF2B5EF4-FFF2-40B4-BE49-F238E27FC236}">
                <a16:creationId xmlns:a16="http://schemas.microsoft.com/office/drawing/2014/main" id="{5BEC3589-C0EC-B64F-BF63-552FCD7456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5179" y="1340285"/>
            <a:ext cx="5814067" cy="3270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/>
          <p:nvPr/>
        </p:nvSpPr>
        <p:spPr>
          <a:xfrm>
            <a:off x="8115300" y="273243"/>
            <a:ext cx="3933945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A brief introduction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19" name="Google Shape;119;p7"/>
          <p:cNvSpPr txBox="1"/>
          <p:nvPr/>
        </p:nvSpPr>
        <p:spPr>
          <a:xfrm>
            <a:off x="709612" y="1619431"/>
            <a:ext cx="7941365" cy="1809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es-ES" sz="2800" b="1" dirty="0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s-ES" sz="2800" b="1" dirty="0" err="1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brief</a:t>
            </a:r>
            <a:r>
              <a:rPr lang="es-ES" sz="2800" b="1" dirty="0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800" b="1" dirty="0" err="1">
                <a:solidFill>
                  <a:srgbClr val="A71A61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lang="es-ES" sz="2800" b="1" dirty="0">
              <a:solidFill>
                <a:srgbClr val="A71A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lang="es-ES" sz="2400" b="1" dirty="0">
              <a:solidFill>
                <a:schemeClr val="accent3"/>
              </a:solidFill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lang="es-ES" sz="2400" b="1" dirty="0">
              <a:solidFill>
                <a:schemeClr val="accent3"/>
              </a:solidFill>
            </a:endParaRP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¡Buenos días!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Me llamo Irene.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Me gusta tocar el piano y mi 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pasatiempo favorito es escuchar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música.</a:t>
            </a:r>
          </a:p>
          <a:p>
            <a:pPr>
              <a:lnSpc>
                <a:spcPct val="114000"/>
              </a:lnSpc>
              <a:buClr>
                <a:schemeClr val="accent3"/>
              </a:buClr>
              <a:buSzPts val="2400"/>
            </a:pPr>
            <a:r>
              <a:rPr lang="es-ES" sz="2400" b="1" dirty="0">
                <a:solidFill>
                  <a:schemeClr val="accent3"/>
                </a:solidFill>
              </a:rPr>
              <a:t> </a:t>
            </a:r>
          </a:p>
        </p:txBody>
      </p:sp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A45E9050-0A78-0093-6A70-8196E6BDFD78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9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Monólogo.mp4">
            <a:hlinkClick r:id="" action="ppaction://media"/>
            <a:extLst>
              <a:ext uri="{FF2B5EF4-FFF2-40B4-BE49-F238E27FC236}">
                <a16:creationId xmlns:a16="http://schemas.microsoft.com/office/drawing/2014/main" id="{FF37D1D2-BE06-E641-8141-589C83D95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9716" y="1377863"/>
            <a:ext cx="5769529" cy="32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CLE">
      <a:dk1>
        <a:srgbClr val="000000"/>
      </a:dk1>
      <a:lt1>
        <a:srgbClr val="FFFFFF"/>
      </a:lt1>
      <a:dk2>
        <a:srgbClr val="A5A5A5"/>
      </a:dk2>
      <a:lt2>
        <a:srgbClr val="E7E6E6"/>
      </a:lt2>
      <a:accent1>
        <a:srgbClr val="AC145A"/>
      </a:accent1>
      <a:accent2>
        <a:srgbClr val="52C152"/>
      </a:accent2>
      <a:accent3>
        <a:srgbClr val="002248"/>
      </a:accent3>
      <a:accent4>
        <a:srgbClr val="FFCA36"/>
      </a:accent4>
      <a:accent5>
        <a:srgbClr val="34C6C6"/>
      </a:accent5>
      <a:accent6>
        <a:srgbClr val="500778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717251761681439B8CC535AA645ECA" ma:contentTypeVersion="18" ma:contentTypeDescription="Ein neues Dokument erstellen." ma:contentTypeScope="" ma:versionID="df27b6e7d426394393deb153ff0b9929">
  <xsd:schema xmlns:xsd="http://www.w3.org/2001/XMLSchema" xmlns:xs="http://www.w3.org/2001/XMLSchema" xmlns:p="http://schemas.microsoft.com/office/2006/metadata/properties" xmlns:ns2="bce36f76-1425-44fc-8d95-2e2d1e5a31ca" xmlns:ns3="aa85bb9c-8b48-4336-8f45-17e136e33354" targetNamespace="http://schemas.microsoft.com/office/2006/metadata/properties" ma:root="true" ma:fieldsID="33530bc6ef9208a0ff73db16eb68628c" ns2:_="" ns3:_="">
    <xsd:import namespace="bce36f76-1425-44fc-8d95-2e2d1e5a31ca"/>
    <xsd:import namespace="aa85bb9c-8b48-4336-8f45-17e136e333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36f76-1425-44fc-8d95-2e2d1e5a31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a98d083d-d29e-4d2c-90d9-9b78849702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5bb9c-8b48-4336-8f45-17e136e333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e37759-1d8d-4ff4-8d86-113f91690707}" ma:internalName="TaxCatchAll" ma:showField="CatchAllData" ma:web="aa85bb9c-8b48-4336-8f45-17e136e333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e36f76-1425-44fc-8d95-2e2d1e5a31ca">
      <Terms xmlns="http://schemas.microsoft.com/office/infopath/2007/PartnerControls"/>
    </lcf76f155ced4ddcb4097134ff3c332f>
    <TaxCatchAll xmlns="aa85bb9c-8b48-4336-8f45-17e136e33354" xsi:nil="true"/>
  </documentManagement>
</p:properties>
</file>

<file path=customXml/itemProps1.xml><?xml version="1.0" encoding="utf-8"?>
<ds:datastoreItem xmlns:ds="http://schemas.openxmlformats.org/officeDocument/2006/customXml" ds:itemID="{77A2D86A-6253-47B7-90C7-A27FE09B8F16}"/>
</file>

<file path=customXml/itemProps2.xml><?xml version="1.0" encoding="utf-8"?>
<ds:datastoreItem xmlns:ds="http://schemas.openxmlformats.org/officeDocument/2006/customXml" ds:itemID="{4F8916F7-F5A2-4820-A488-608C4FE0CCBE}"/>
</file>

<file path=customXml/itemProps3.xml><?xml version="1.0" encoding="utf-8"?>
<ds:datastoreItem xmlns:ds="http://schemas.openxmlformats.org/officeDocument/2006/customXml" ds:itemID="{D0B113D2-9804-4248-918C-2B4B6BDDD05D}"/>
</file>

<file path=docProps/app.xml><?xml version="1.0" encoding="utf-8"?>
<Properties xmlns="http://schemas.openxmlformats.org/officeDocument/2006/extended-properties" xmlns:vt="http://schemas.openxmlformats.org/officeDocument/2006/docPropsVTypes">
  <TotalTime>2721</TotalTime>
  <Words>457</Words>
  <Application>Microsoft Macintosh PowerPoint</Application>
  <PresentationFormat>Panorámica</PresentationFormat>
  <Paragraphs>127</Paragraphs>
  <Slides>18</Slides>
  <Notes>16</Notes>
  <HiddenSlides>0</HiddenSlides>
  <MMClips>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Verdana</vt:lpstr>
      <vt:lpstr>Office Theme</vt:lpstr>
      <vt:lpstr>Spanish Taster Session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Spanish Taster Session</dc:title>
  <dc:creator>Earnshaw, Louise</dc:creator>
  <cp:lastModifiedBy>Usuario de Microsoft Office</cp:lastModifiedBy>
  <cp:revision>25</cp:revision>
  <cp:lastPrinted>2024-05-02T13:54:32Z</cp:lastPrinted>
  <dcterms:created xsi:type="dcterms:W3CDTF">2023-11-28T15:04:37Z</dcterms:created>
  <dcterms:modified xsi:type="dcterms:W3CDTF">2024-06-21T13:04:20Z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0x01010042717251761681439B8CC535AA645ECA</vt:lpwstr>
  </property>
  <property fmtid="{D5CDD505-2E9C-101B-9397-08002B2CF9AE}" pid="3" name="MediaServiceImageTags">
    <vt:lpwstr/>
  </property>
</Properties>
</file>