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65" r:id="rId4"/>
    <p:sldId id="285" r:id="rId5"/>
    <p:sldId id="286" r:id="rId6"/>
    <p:sldId id="267" r:id="rId7"/>
    <p:sldId id="281" r:id="rId8"/>
    <p:sldId id="284" r:id="rId9"/>
    <p:sldId id="287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00"/>
    <a:srgbClr val="5AC8F5"/>
    <a:srgbClr val="003969"/>
    <a:srgbClr val="788287"/>
    <a:srgbClr val="A0C814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 snapToObjects="1">
      <p:cViewPr>
        <p:scale>
          <a:sx n="86" d="100"/>
          <a:sy n="86" d="100"/>
        </p:scale>
        <p:origin x="69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10.02.22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D804-2632-2644-8EEF-29DE3DAF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Welcome!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D3581E-0DEA-DB43-838F-202C8317487A}"/>
              </a:ext>
            </a:extLst>
          </p:cNvPr>
          <p:cNvSpPr txBox="1">
            <a:spLocks/>
          </p:cNvSpPr>
          <p:nvPr/>
        </p:nvSpPr>
        <p:spPr>
          <a:xfrm>
            <a:off x="228600" y="1078639"/>
            <a:ext cx="4988170" cy="109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5AC8F5"/>
                </a:solidFill>
              </a:rPr>
              <a:t>Lesson</a:t>
            </a:r>
            <a:r>
              <a:rPr lang="de-DE" dirty="0">
                <a:solidFill>
                  <a:srgbClr val="5AC8F5"/>
                </a:solidFill>
              </a:rPr>
              <a:t> 3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1E95C2A-3F77-E745-8E9D-176208BB35CB}"/>
              </a:ext>
            </a:extLst>
          </p:cNvPr>
          <p:cNvSpPr/>
          <p:nvPr/>
        </p:nvSpPr>
        <p:spPr>
          <a:xfrm flipH="1">
            <a:off x="670754" y="1977035"/>
            <a:ext cx="5918889" cy="2293961"/>
          </a:xfrm>
          <a:prstGeom prst="wedgeEllipseCallout">
            <a:avLst>
              <a:gd name="adj1" fmla="val 27990"/>
              <a:gd name="adj2" fmla="val 86540"/>
            </a:avLst>
          </a:prstGeom>
          <a:solidFill>
            <a:schemeClr val="bg1"/>
          </a:solidFill>
          <a:ln w="22225">
            <a:solidFill>
              <a:srgbClr val="5A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BF5217F-1C60-6F46-AD8C-B616078C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55" y="2246244"/>
            <a:ext cx="3100159" cy="1713084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A6D8537-0F90-3C4C-B376-6817E6D8939A}"/>
              </a:ext>
            </a:extLst>
          </p:cNvPr>
          <p:cNvSpPr/>
          <p:nvPr/>
        </p:nvSpPr>
        <p:spPr>
          <a:xfrm flipH="1">
            <a:off x="5506277" y="2139903"/>
            <a:ext cx="4860235" cy="2293961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4F8E4CC-B8B5-DA4A-BE0C-7109B68AB70A}"/>
              </a:ext>
            </a:extLst>
          </p:cNvPr>
          <p:cNvSpPr txBox="1">
            <a:spLocks/>
          </p:cNvSpPr>
          <p:nvPr/>
        </p:nvSpPr>
        <p:spPr>
          <a:xfrm>
            <a:off x="6281465" y="2882797"/>
            <a:ext cx="3241552" cy="5770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/>
              <a:t>Wie geht‘s?</a:t>
            </a:r>
          </a:p>
        </p:txBody>
      </p:sp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250FE4-A719-BA4D-BE1E-C8C9A35B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3" y="5902037"/>
            <a:ext cx="12195783" cy="955964"/>
          </a:xfrm>
          <a:prstGeom prst="rect">
            <a:avLst/>
          </a:prstGeom>
        </p:spPr>
      </p:pic>
      <p:pic>
        <p:nvPicPr>
          <p:cNvPr id="3" name="Picture 2" descr="A picture containing text, tableware, clipart&#10;&#10;Description automatically generated">
            <a:extLst>
              <a:ext uri="{FF2B5EF4-FFF2-40B4-BE49-F238E27FC236}">
                <a16:creationId xmlns:a16="http://schemas.microsoft.com/office/drawing/2014/main" id="{5E1AED35-C953-5647-8283-AC03CFE9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42" y="2214073"/>
            <a:ext cx="7443916" cy="17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 flipH="1">
            <a:off x="285748" y="964769"/>
            <a:ext cx="3960743" cy="1460379"/>
          </a:xfrm>
          <a:prstGeom prst="wedgeEllipseCallout">
            <a:avLst>
              <a:gd name="adj1" fmla="val -33805"/>
              <a:gd name="adj2" fmla="val 133338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5B9296-60E2-0044-9015-642F9212F6CE}"/>
              </a:ext>
            </a:extLst>
          </p:cNvPr>
          <p:cNvSpPr txBox="1">
            <a:spLocks/>
          </p:cNvSpPr>
          <p:nvPr/>
        </p:nvSpPr>
        <p:spPr>
          <a:xfrm>
            <a:off x="0" y="1253584"/>
            <a:ext cx="4532242" cy="9130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Ich esse gern </a:t>
            </a:r>
          </a:p>
          <a:p>
            <a:pPr algn="ctr"/>
            <a:r>
              <a:rPr lang="de-DE" dirty="0"/>
              <a:t>Obstsalat!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BC56556-9CAC-8248-8500-28F65D2F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>
                <a:solidFill>
                  <a:srgbClr val="00B0F0"/>
                </a:solidFill>
              </a:rPr>
              <a:t>der</a:t>
            </a:r>
            <a:r>
              <a:rPr lang="de-DE" dirty="0">
                <a:solidFill>
                  <a:srgbClr val="EB6400"/>
                </a:solidFill>
              </a:rPr>
              <a:t> Obstsalat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AC7FE7-AAA9-8246-9265-AD3EE1F25B5B}"/>
              </a:ext>
            </a:extLst>
          </p:cNvPr>
          <p:cNvSpPr/>
          <p:nvPr/>
        </p:nvSpPr>
        <p:spPr>
          <a:xfrm>
            <a:off x="337275" y="3131034"/>
            <a:ext cx="4010921" cy="3309731"/>
          </a:xfrm>
          <a:custGeom>
            <a:avLst/>
            <a:gdLst>
              <a:gd name="connsiteX0" fmla="*/ 0 w 4010921"/>
              <a:gd name="connsiteY0" fmla="*/ 551633 h 3309731"/>
              <a:gd name="connsiteX1" fmla="*/ 551633 w 4010921"/>
              <a:gd name="connsiteY1" fmla="*/ 0 h 3309731"/>
              <a:gd name="connsiteX2" fmla="*/ 1191317 w 4010921"/>
              <a:gd name="connsiteY2" fmla="*/ 0 h 3309731"/>
              <a:gd name="connsiteX3" fmla="*/ 1743772 w 4010921"/>
              <a:gd name="connsiteY3" fmla="*/ 0 h 3309731"/>
              <a:gd name="connsiteX4" fmla="*/ 2267149 w 4010921"/>
              <a:gd name="connsiteY4" fmla="*/ 0 h 3309731"/>
              <a:gd name="connsiteX5" fmla="*/ 2877757 w 4010921"/>
              <a:gd name="connsiteY5" fmla="*/ 0 h 3309731"/>
              <a:gd name="connsiteX6" fmla="*/ 3459288 w 4010921"/>
              <a:gd name="connsiteY6" fmla="*/ 0 h 3309731"/>
              <a:gd name="connsiteX7" fmla="*/ 4010921 w 4010921"/>
              <a:gd name="connsiteY7" fmla="*/ 551633 h 3309731"/>
              <a:gd name="connsiteX8" fmla="*/ 4010921 w 4010921"/>
              <a:gd name="connsiteY8" fmla="*/ 1103249 h 3309731"/>
              <a:gd name="connsiteX9" fmla="*/ 4010921 w 4010921"/>
              <a:gd name="connsiteY9" fmla="*/ 1588672 h 3309731"/>
              <a:gd name="connsiteX10" fmla="*/ 4010921 w 4010921"/>
              <a:gd name="connsiteY10" fmla="*/ 2140288 h 3309731"/>
              <a:gd name="connsiteX11" fmla="*/ 4010921 w 4010921"/>
              <a:gd name="connsiteY11" fmla="*/ 2758098 h 3309731"/>
              <a:gd name="connsiteX12" fmla="*/ 3459288 w 4010921"/>
              <a:gd name="connsiteY12" fmla="*/ 3309731 h 3309731"/>
              <a:gd name="connsiteX13" fmla="*/ 2877757 w 4010921"/>
              <a:gd name="connsiteY13" fmla="*/ 3309731 h 3309731"/>
              <a:gd name="connsiteX14" fmla="*/ 2354379 w 4010921"/>
              <a:gd name="connsiteY14" fmla="*/ 3309731 h 3309731"/>
              <a:gd name="connsiteX15" fmla="*/ 1772848 w 4010921"/>
              <a:gd name="connsiteY15" fmla="*/ 3309731 h 3309731"/>
              <a:gd name="connsiteX16" fmla="*/ 1133164 w 4010921"/>
              <a:gd name="connsiteY16" fmla="*/ 3309731 h 3309731"/>
              <a:gd name="connsiteX17" fmla="*/ 551633 w 4010921"/>
              <a:gd name="connsiteY17" fmla="*/ 3309731 h 3309731"/>
              <a:gd name="connsiteX18" fmla="*/ 0 w 4010921"/>
              <a:gd name="connsiteY18" fmla="*/ 2758098 h 3309731"/>
              <a:gd name="connsiteX19" fmla="*/ 0 w 4010921"/>
              <a:gd name="connsiteY19" fmla="*/ 2250611 h 3309731"/>
              <a:gd name="connsiteX20" fmla="*/ 0 w 4010921"/>
              <a:gd name="connsiteY20" fmla="*/ 1698995 h 3309731"/>
              <a:gd name="connsiteX21" fmla="*/ 0 w 4010921"/>
              <a:gd name="connsiteY21" fmla="*/ 1191508 h 3309731"/>
              <a:gd name="connsiteX22" fmla="*/ 0 w 4010921"/>
              <a:gd name="connsiteY22" fmla="*/ 551633 h 33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10921" h="3309731" extrusionOk="0">
                <a:moveTo>
                  <a:pt x="0" y="551633"/>
                </a:moveTo>
                <a:cubicBezTo>
                  <a:pt x="-75315" y="200519"/>
                  <a:pt x="212637" y="12888"/>
                  <a:pt x="551633" y="0"/>
                </a:cubicBezTo>
                <a:cubicBezTo>
                  <a:pt x="844531" y="-38431"/>
                  <a:pt x="900937" y="71917"/>
                  <a:pt x="1191317" y="0"/>
                </a:cubicBezTo>
                <a:cubicBezTo>
                  <a:pt x="1481697" y="-71917"/>
                  <a:pt x="1626753" y="49221"/>
                  <a:pt x="1743772" y="0"/>
                </a:cubicBezTo>
                <a:cubicBezTo>
                  <a:pt x="1860791" y="-49221"/>
                  <a:pt x="2018315" y="16024"/>
                  <a:pt x="2267149" y="0"/>
                </a:cubicBezTo>
                <a:cubicBezTo>
                  <a:pt x="2515983" y="-16024"/>
                  <a:pt x="2675198" y="17348"/>
                  <a:pt x="2877757" y="0"/>
                </a:cubicBezTo>
                <a:cubicBezTo>
                  <a:pt x="3080316" y="-17348"/>
                  <a:pt x="3279880" y="17696"/>
                  <a:pt x="3459288" y="0"/>
                </a:cubicBezTo>
                <a:cubicBezTo>
                  <a:pt x="3805404" y="-67467"/>
                  <a:pt x="3964886" y="287430"/>
                  <a:pt x="4010921" y="551633"/>
                </a:cubicBezTo>
                <a:cubicBezTo>
                  <a:pt x="4069536" y="809727"/>
                  <a:pt x="3998660" y="853799"/>
                  <a:pt x="4010921" y="1103249"/>
                </a:cubicBezTo>
                <a:cubicBezTo>
                  <a:pt x="4023182" y="1352699"/>
                  <a:pt x="4003523" y="1407929"/>
                  <a:pt x="4010921" y="1588672"/>
                </a:cubicBezTo>
                <a:cubicBezTo>
                  <a:pt x="4018319" y="1769415"/>
                  <a:pt x="3959889" y="1895375"/>
                  <a:pt x="4010921" y="2140288"/>
                </a:cubicBezTo>
                <a:cubicBezTo>
                  <a:pt x="4061953" y="2385201"/>
                  <a:pt x="3962579" y="2499043"/>
                  <a:pt x="4010921" y="2758098"/>
                </a:cubicBezTo>
                <a:cubicBezTo>
                  <a:pt x="4032693" y="3041241"/>
                  <a:pt x="3830331" y="3266926"/>
                  <a:pt x="3459288" y="3309731"/>
                </a:cubicBezTo>
                <a:cubicBezTo>
                  <a:pt x="3325953" y="3344698"/>
                  <a:pt x="3055911" y="3288756"/>
                  <a:pt x="2877757" y="3309731"/>
                </a:cubicBezTo>
                <a:cubicBezTo>
                  <a:pt x="2699603" y="3330706"/>
                  <a:pt x="2460743" y="3305082"/>
                  <a:pt x="2354379" y="3309731"/>
                </a:cubicBezTo>
                <a:cubicBezTo>
                  <a:pt x="2248015" y="3314380"/>
                  <a:pt x="1902384" y="3303044"/>
                  <a:pt x="1772848" y="3309731"/>
                </a:cubicBezTo>
                <a:cubicBezTo>
                  <a:pt x="1643312" y="3316418"/>
                  <a:pt x="1414375" y="3253686"/>
                  <a:pt x="1133164" y="3309731"/>
                </a:cubicBezTo>
                <a:cubicBezTo>
                  <a:pt x="851953" y="3365776"/>
                  <a:pt x="695633" y="3290677"/>
                  <a:pt x="551633" y="3309731"/>
                </a:cubicBezTo>
                <a:cubicBezTo>
                  <a:pt x="206268" y="3382516"/>
                  <a:pt x="52314" y="3101629"/>
                  <a:pt x="0" y="2758098"/>
                </a:cubicBezTo>
                <a:cubicBezTo>
                  <a:pt x="-4942" y="2631861"/>
                  <a:pt x="47309" y="2466198"/>
                  <a:pt x="0" y="2250611"/>
                </a:cubicBezTo>
                <a:cubicBezTo>
                  <a:pt x="-47309" y="2035024"/>
                  <a:pt x="5746" y="1882224"/>
                  <a:pt x="0" y="1698995"/>
                </a:cubicBezTo>
                <a:cubicBezTo>
                  <a:pt x="-5746" y="1515766"/>
                  <a:pt x="54042" y="1377241"/>
                  <a:pt x="0" y="1191508"/>
                </a:cubicBezTo>
                <a:cubicBezTo>
                  <a:pt x="-54042" y="1005775"/>
                  <a:pt x="76574" y="827949"/>
                  <a:pt x="0" y="551633"/>
                </a:cubicBezTo>
                <a:close/>
              </a:path>
            </a:pathLst>
          </a:custGeom>
          <a:noFill/>
          <a:ln w="34925">
            <a:solidFill>
              <a:srgbClr val="EB64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58F33-AEA6-104F-8AE9-07CE3A65CF17}"/>
              </a:ext>
            </a:extLst>
          </p:cNvPr>
          <p:cNvSpPr txBox="1"/>
          <p:nvPr/>
        </p:nvSpPr>
        <p:spPr>
          <a:xfrm>
            <a:off x="543977" y="3310357"/>
            <a:ext cx="218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instructor</a:t>
            </a:r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9265D-AE41-D846-9A16-7566BCD46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60" y="1710119"/>
            <a:ext cx="7506529" cy="54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A0F49-8972-AB4D-9123-9C170540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C43-F285-A24A-B59E-B3F225B5FBE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11EDD95D-9F4E-7840-ADE5-D3D355387E16}"/>
              </a:ext>
            </a:extLst>
          </p:cNvPr>
          <p:cNvSpPr txBox="1">
            <a:spLocks/>
          </p:cNvSpPr>
          <p:nvPr/>
        </p:nvSpPr>
        <p:spPr>
          <a:xfrm>
            <a:off x="228600" y="180242"/>
            <a:ext cx="47419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rgbClr val="00B0F0"/>
                </a:solidFill>
              </a:rPr>
              <a:t>der</a:t>
            </a:r>
            <a:r>
              <a:rPr lang="de-DE">
                <a:solidFill>
                  <a:srgbClr val="EB6400"/>
                </a:solidFill>
              </a:rPr>
              <a:t> Obstsalat</a:t>
            </a:r>
            <a:endParaRPr lang="de-DE" dirty="0">
              <a:solidFill>
                <a:srgbClr val="EB6400"/>
              </a:solidFill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1EB989C-FA60-BE40-9F8C-9CE752B58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459" y="621470"/>
            <a:ext cx="6458941" cy="5615059"/>
          </a:xfrm>
          <a:prstGeom prst="rect">
            <a:avLst/>
          </a:prstGeom>
        </p:spPr>
      </p:pic>
      <p:pic>
        <p:nvPicPr>
          <p:cNvPr id="10" name="Picture 9" descr="A picture containing tableware, ceramic ware, glass, porcelain&#10;&#10;Description automatically generated">
            <a:extLst>
              <a:ext uri="{FF2B5EF4-FFF2-40B4-BE49-F238E27FC236}">
                <a16:creationId xmlns:a16="http://schemas.microsoft.com/office/drawing/2014/main" id="{7FF7E64B-ACF2-9144-9583-20A6AFF2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7" y="3422072"/>
            <a:ext cx="3718267" cy="2604655"/>
          </a:xfrm>
          <a:prstGeom prst="rect">
            <a:avLst/>
          </a:prstGeom>
        </p:spPr>
      </p:pic>
      <p:pic>
        <p:nvPicPr>
          <p:cNvPr id="15" name="Picture 14" descr="A close-up of a puppet&#10;&#10;Description automatically generated with medium confidence">
            <a:extLst>
              <a:ext uri="{FF2B5EF4-FFF2-40B4-BE49-F238E27FC236}">
                <a16:creationId xmlns:a16="http://schemas.microsoft.com/office/drawing/2014/main" id="{00309803-0636-2D4F-851B-B9A3670B1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2" y="4724400"/>
            <a:ext cx="1486841" cy="1680440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C99C54-B096-C848-BBDF-B602C08CB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320" y="621470"/>
            <a:ext cx="1541050" cy="1601483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9764D26-D416-9548-AFB6-9F325C387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37349">
            <a:off x="2912736" y="1797985"/>
            <a:ext cx="2587318" cy="1020583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421E414-4A0C-AA43-951D-3D4A7B7FA875}"/>
              </a:ext>
            </a:extLst>
          </p:cNvPr>
          <p:cNvSpPr txBox="1">
            <a:spLocks/>
          </p:cNvSpPr>
          <p:nvPr/>
        </p:nvSpPr>
        <p:spPr>
          <a:xfrm>
            <a:off x="292088" y="1395206"/>
            <a:ext cx="4532242" cy="9130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siehst </a:t>
            </a:r>
          </a:p>
          <a:p>
            <a:r>
              <a:rPr lang="de-DE" dirty="0"/>
              <a:t>du im Video?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B3B8B8-46B5-9A4D-9684-4D2A272D3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397" y="4747133"/>
            <a:ext cx="1383998" cy="17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A0F49-8972-AB4D-9123-9C170540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C43-F285-A24A-B59E-B3F225B5FBE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11EDD95D-9F4E-7840-ADE5-D3D355387E16}"/>
              </a:ext>
            </a:extLst>
          </p:cNvPr>
          <p:cNvSpPr txBox="1">
            <a:spLocks/>
          </p:cNvSpPr>
          <p:nvPr/>
        </p:nvSpPr>
        <p:spPr>
          <a:xfrm>
            <a:off x="228600" y="180242"/>
            <a:ext cx="47419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rgbClr val="00B0F0"/>
                </a:solidFill>
              </a:rPr>
              <a:t>der</a:t>
            </a:r>
            <a:r>
              <a:rPr lang="de-DE">
                <a:solidFill>
                  <a:srgbClr val="EB6400"/>
                </a:solidFill>
              </a:rPr>
              <a:t> Obstsalat</a:t>
            </a:r>
            <a:endParaRPr lang="de-DE" dirty="0">
              <a:solidFill>
                <a:srgbClr val="EB6400"/>
              </a:solidFill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1EB989C-FA60-BE40-9F8C-9CE752B58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459" y="621470"/>
            <a:ext cx="6458941" cy="5615059"/>
          </a:xfrm>
          <a:prstGeom prst="rect">
            <a:avLst/>
          </a:prstGeom>
        </p:spPr>
      </p:pic>
      <p:pic>
        <p:nvPicPr>
          <p:cNvPr id="10" name="Picture 9" descr="A picture containing tableware, ceramic ware, glass, porcelain&#10;&#10;Description automatically generated">
            <a:extLst>
              <a:ext uri="{FF2B5EF4-FFF2-40B4-BE49-F238E27FC236}">
                <a16:creationId xmlns:a16="http://schemas.microsoft.com/office/drawing/2014/main" id="{7FF7E64B-ACF2-9144-9583-20A6AFF2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7" y="3422072"/>
            <a:ext cx="3718267" cy="2604655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C99C54-B096-C848-BBDF-B602C08CB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329651" y="4469338"/>
            <a:ext cx="1731591" cy="1767191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C81C803-1CFD-FC43-86E5-995CB43A8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37484">
            <a:off x="7625774" y="690268"/>
            <a:ext cx="1541050" cy="1601483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3B0C5020-A757-C241-8A8E-D6354FA6E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44914">
            <a:off x="9761315" y="588965"/>
            <a:ext cx="2193048" cy="1764838"/>
          </a:xfrm>
          <a:prstGeom prst="rect">
            <a:avLst/>
          </a:prstGeom>
        </p:spPr>
      </p:pic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44DF374-847B-454D-9EED-BFBF46D59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30675">
            <a:off x="10232665" y="2171994"/>
            <a:ext cx="1788118" cy="2077060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8B71AE8-0CB9-5244-A79D-61E3535EE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37484" flipH="1">
            <a:off x="5325286" y="4182318"/>
            <a:ext cx="1710691" cy="1959611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E5F92434-1735-DB46-BEA5-FDB60C3C3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37" y="541085"/>
            <a:ext cx="1518449" cy="1767191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A51A369-F80B-224F-8C7F-218D8E7F82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252"/>
          <a:stretch/>
        </p:blipFill>
        <p:spPr>
          <a:xfrm flipH="1">
            <a:off x="647584" y="4047189"/>
            <a:ext cx="4416013" cy="2833885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421E414-4A0C-AA43-951D-3D4A7B7FA875}"/>
              </a:ext>
            </a:extLst>
          </p:cNvPr>
          <p:cNvSpPr txBox="1">
            <a:spLocks/>
          </p:cNvSpPr>
          <p:nvPr/>
        </p:nvSpPr>
        <p:spPr>
          <a:xfrm rot="780210">
            <a:off x="2179818" y="4696589"/>
            <a:ext cx="2736177" cy="11900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500" dirty="0"/>
              <a:t>Alles </a:t>
            </a:r>
          </a:p>
          <a:p>
            <a:pPr algn="ctr"/>
            <a:r>
              <a:rPr lang="de-DE" sz="3500" dirty="0"/>
              <a:t>richtig?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40A37F-0098-7046-9940-BBB692E6A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27" y="2490816"/>
            <a:ext cx="1208937" cy="12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11EDD95D-9F4E-7840-ADE5-D3D355387E16}"/>
              </a:ext>
            </a:extLst>
          </p:cNvPr>
          <p:cNvSpPr txBox="1">
            <a:spLocks/>
          </p:cNvSpPr>
          <p:nvPr/>
        </p:nvSpPr>
        <p:spPr>
          <a:xfrm>
            <a:off x="228600" y="180242"/>
            <a:ext cx="47419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rgbClr val="00B0F0"/>
                </a:solidFill>
              </a:rPr>
              <a:t>der</a:t>
            </a:r>
            <a:r>
              <a:rPr lang="de-DE">
                <a:solidFill>
                  <a:srgbClr val="EB6400"/>
                </a:solidFill>
              </a:rPr>
              <a:t> Obstsalat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421E414-4A0C-AA43-951D-3D4A7B7FA875}"/>
              </a:ext>
            </a:extLst>
          </p:cNvPr>
          <p:cNvSpPr txBox="1">
            <a:spLocks/>
          </p:cNvSpPr>
          <p:nvPr/>
        </p:nvSpPr>
        <p:spPr>
          <a:xfrm>
            <a:off x="228600" y="1268443"/>
            <a:ext cx="4532242" cy="4385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Wie schmeckt … ?</a:t>
            </a:r>
          </a:p>
        </p:txBody>
      </p:sp>
      <p:pic>
        <p:nvPicPr>
          <p:cNvPr id="9" name="Picture 8" descr="A picture containing fruit&#10;&#10;Description automatically generated">
            <a:extLst>
              <a:ext uri="{FF2B5EF4-FFF2-40B4-BE49-F238E27FC236}">
                <a16:creationId xmlns:a16="http://schemas.microsoft.com/office/drawing/2014/main" id="{37E646D2-BE53-2A45-9753-57B68CA3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9875">
            <a:off x="4046218" y="1904669"/>
            <a:ext cx="1449071" cy="1449071"/>
          </a:xfrm>
          <a:prstGeom prst="rect">
            <a:avLst/>
          </a:prstGeom>
        </p:spPr>
      </p:pic>
      <p:pic>
        <p:nvPicPr>
          <p:cNvPr id="20" name="Picture 19" descr="Chart, bubble chart&#10;&#10;Description automatically generated">
            <a:extLst>
              <a:ext uri="{FF2B5EF4-FFF2-40B4-BE49-F238E27FC236}">
                <a16:creationId xmlns:a16="http://schemas.microsoft.com/office/drawing/2014/main" id="{5C123E61-E201-E84B-9A42-5D02E073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54419">
            <a:off x="4246051" y="3321150"/>
            <a:ext cx="1449071" cy="1449071"/>
          </a:xfrm>
          <a:prstGeom prst="rect">
            <a:avLst/>
          </a:prstGeom>
        </p:spPr>
      </p:pic>
      <p:pic>
        <p:nvPicPr>
          <p:cNvPr id="22" name="Picture 21" descr="A picture containing text, fruit, apple&#10;&#10;Description automatically generated">
            <a:extLst>
              <a:ext uri="{FF2B5EF4-FFF2-40B4-BE49-F238E27FC236}">
                <a16:creationId xmlns:a16="http://schemas.microsoft.com/office/drawing/2014/main" id="{EEF0C985-6B27-104E-977B-474769BE9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9235">
            <a:off x="4812800" y="4532758"/>
            <a:ext cx="1449071" cy="1449071"/>
          </a:xfrm>
          <a:prstGeom prst="rect">
            <a:avLst/>
          </a:prstGeom>
        </p:spPr>
      </p:pic>
      <p:pic>
        <p:nvPicPr>
          <p:cNvPr id="24" name="Picture 23" descr="A close-up of a fruit&#10;&#10;Description automatically generated with low confidence">
            <a:extLst>
              <a:ext uri="{FF2B5EF4-FFF2-40B4-BE49-F238E27FC236}">
                <a16:creationId xmlns:a16="http://schemas.microsoft.com/office/drawing/2014/main" id="{C5C9BC45-5B34-4248-B614-A4C10B374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2750">
            <a:off x="3507091" y="5036312"/>
            <a:ext cx="1449071" cy="1449071"/>
          </a:xfrm>
          <a:prstGeom prst="rect">
            <a:avLst/>
          </a:prstGeom>
        </p:spPr>
      </p:pic>
      <p:pic>
        <p:nvPicPr>
          <p:cNvPr id="28" name="Picture 27" descr="A pineapple with a green leaf&#10;&#10;Description automatically generated with low confidence">
            <a:extLst>
              <a:ext uri="{FF2B5EF4-FFF2-40B4-BE49-F238E27FC236}">
                <a16:creationId xmlns:a16="http://schemas.microsoft.com/office/drawing/2014/main" id="{0DF69B6E-E7A9-3F40-9162-44B154B9B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15879">
            <a:off x="2622621" y="2384162"/>
            <a:ext cx="1449071" cy="1449071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3F0783-0009-0B4D-99B3-1B8D476C0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19305">
            <a:off x="1708454" y="5008220"/>
            <a:ext cx="1449071" cy="1449071"/>
          </a:xfrm>
          <a:prstGeom prst="rect">
            <a:avLst/>
          </a:prstGeom>
        </p:spPr>
      </p:pic>
      <p:pic>
        <p:nvPicPr>
          <p:cNvPr id="33" name="Picture 32" descr="A picture containing text, orange, fruit, fresh&#10;&#10;Description automatically generated">
            <a:extLst>
              <a:ext uri="{FF2B5EF4-FFF2-40B4-BE49-F238E27FC236}">
                <a16:creationId xmlns:a16="http://schemas.microsoft.com/office/drawing/2014/main" id="{26CBA8A7-5E54-4F46-AEB6-DF14D07364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26338">
            <a:off x="706582" y="3993616"/>
            <a:ext cx="1449071" cy="1449071"/>
          </a:xfrm>
          <a:prstGeom prst="rect">
            <a:avLst/>
          </a:prstGeom>
        </p:spPr>
      </p:pic>
      <p:pic>
        <p:nvPicPr>
          <p:cNvPr id="35" name="Picture 34" descr="A picture containing chart&#10;&#10;Description automatically generated">
            <a:extLst>
              <a:ext uri="{FF2B5EF4-FFF2-40B4-BE49-F238E27FC236}">
                <a16:creationId xmlns:a16="http://schemas.microsoft.com/office/drawing/2014/main" id="{5F4F6568-E743-804C-B738-1B7FFD0027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27150">
            <a:off x="881753" y="2244545"/>
            <a:ext cx="1449071" cy="1449071"/>
          </a:xfrm>
          <a:prstGeom prst="rect">
            <a:avLst/>
          </a:prstGeom>
        </p:spPr>
      </p:pic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A64A18D6-56DA-F54C-81E7-D738AE9723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1114" y="3621719"/>
            <a:ext cx="1449071" cy="1449071"/>
          </a:xfrm>
          <a:prstGeom prst="rect">
            <a:avLst/>
          </a:prstGeom>
        </p:spPr>
      </p:pic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95C9175C-C2FE-0149-A63A-AF2C66B80B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1959" y="3071246"/>
            <a:ext cx="1449071" cy="1449071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4C19A1-C7B7-1D48-9736-57345935FB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3625" y="3071246"/>
            <a:ext cx="1449071" cy="1449071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26F99573-FFE1-7A4C-A996-B8E3A5B622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7792" y="3071246"/>
            <a:ext cx="1449071" cy="14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4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A614AC5-AE75-6E42-802C-9F9081DD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0595920" cy="10975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dirty="0"/>
              <a:t>Was ist das?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F3A8B9F-31D0-4A4C-A3F5-AEB400B6A978}"/>
              </a:ext>
            </a:extLst>
          </p:cNvPr>
          <p:cNvSpPr/>
          <p:nvPr/>
        </p:nvSpPr>
        <p:spPr>
          <a:xfrm>
            <a:off x="1869505" y="1695659"/>
            <a:ext cx="5996353" cy="1251633"/>
          </a:xfrm>
          <a:prstGeom prst="wedgeEllipseCallout">
            <a:avLst>
              <a:gd name="adj1" fmla="val 23689"/>
              <a:gd name="adj2" fmla="val 115242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B135D20-3635-1C43-95B5-42D4AE414799}"/>
              </a:ext>
            </a:extLst>
          </p:cNvPr>
          <p:cNvSpPr txBox="1">
            <a:spLocks/>
          </p:cNvSpPr>
          <p:nvPr/>
        </p:nvSpPr>
        <p:spPr>
          <a:xfrm>
            <a:off x="3003529" y="2067559"/>
            <a:ext cx="4097597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Es ist rot und süß.</a:t>
            </a:r>
          </a:p>
        </p:txBody>
      </p:sp>
      <p:pic>
        <p:nvPicPr>
          <p:cNvPr id="3" name="Picture 2" descr="A close-up of a fruit&#10;&#10;Description automatically generated with low confidence">
            <a:extLst>
              <a:ext uri="{FF2B5EF4-FFF2-40B4-BE49-F238E27FC236}">
                <a16:creationId xmlns:a16="http://schemas.microsoft.com/office/drawing/2014/main" id="{21404054-C398-9D42-896D-E658526C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1302">
            <a:off x="8881059" y="2459135"/>
            <a:ext cx="2286000" cy="2286000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BC4AD99A-1A0E-9343-B57A-0CE276965964}"/>
              </a:ext>
            </a:extLst>
          </p:cNvPr>
          <p:cNvSpPr/>
          <p:nvPr/>
        </p:nvSpPr>
        <p:spPr>
          <a:xfrm flipH="1" flipV="1">
            <a:off x="4867681" y="3877907"/>
            <a:ext cx="5766014" cy="1251633"/>
          </a:xfrm>
          <a:prstGeom prst="wedgeEllipseCallout">
            <a:avLst>
              <a:gd name="adj1" fmla="val 23689"/>
              <a:gd name="adj2" fmla="val 115242"/>
            </a:avLst>
          </a:prstGeom>
          <a:solidFill>
            <a:schemeClr val="bg1"/>
          </a:solidFill>
          <a:ln w="22225">
            <a:solidFill>
              <a:srgbClr val="EB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2C2BD5E-AAAF-0046-B50E-3FB7D68975A2}"/>
              </a:ext>
            </a:extLst>
          </p:cNvPr>
          <p:cNvSpPr txBox="1">
            <a:spLocks/>
          </p:cNvSpPr>
          <p:nvPr/>
        </p:nvSpPr>
        <p:spPr>
          <a:xfrm>
            <a:off x="5598482" y="4167397"/>
            <a:ext cx="4591321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Das ist </a:t>
            </a:r>
            <a:r>
              <a:rPr lang="de-DE" sz="3000" dirty="0">
                <a:solidFill>
                  <a:srgbClr val="EB6400"/>
                </a:solidFill>
              </a:rPr>
              <a:t>eine</a:t>
            </a:r>
            <a:r>
              <a:rPr lang="de-DE" sz="3000" dirty="0"/>
              <a:t> Tomate.</a:t>
            </a:r>
          </a:p>
        </p:txBody>
      </p:sp>
    </p:spTree>
    <p:extLst>
      <p:ext uri="{BB962C8B-B14F-4D97-AF65-F5344CB8AC3E}">
        <p14:creationId xmlns:p14="http://schemas.microsoft.com/office/powerpoint/2010/main" val="165258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A614AC5-AE75-6E42-802C-9F9081DD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3177989" cy="572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dirty="0"/>
              <a:t>Kurs-Statistik</a:t>
            </a:r>
            <a:endParaRPr lang="de-DE" dirty="0">
              <a:solidFill>
                <a:srgbClr val="EB64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5E552-F35C-1845-BB37-3A83FC8FC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9387">
            <a:off x="6538060" y="268940"/>
            <a:ext cx="4466116" cy="6320118"/>
          </a:xfrm>
          <a:prstGeom prst="rect">
            <a:avLst/>
          </a:prstGeom>
          <a:effectLst>
            <a:outerShdw blurRad="434253" dist="99662" dir="2700000" algn="tl" rotWithShape="0">
              <a:prstClr val="black">
                <a:alpha val="20678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DED6D-9712-A741-8EF2-8C092FFD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25" y="1292906"/>
            <a:ext cx="862479" cy="82077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A32BC17-7684-DC41-BC8A-254475331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282" y="4790078"/>
            <a:ext cx="826263" cy="824753"/>
          </a:xfrm>
          <a:prstGeom prst="rect">
            <a:avLst/>
          </a:prstGeo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8198EF72-3364-FA43-9FCD-1F51BA112C30}"/>
              </a:ext>
            </a:extLst>
          </p:cNvPr>
          <p:cNvSpPr/>
          <p:nvPr/>
        </p:nvSpPr>
        <p:spPr>
          <a:xfrm>
            <a:off x="1326777" y="1559582"/>
            <a:ext cx="3478305" cy="1251633"/>
          </a:xfrm>
          <a:prstGeom prst="wedgeEllipseCallout">
            <a:avLst>
              <a:gd name="adj1" fmla="val 23689"/>
              <a:gd name="adj2" fmla="val 115242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E237D3F-0496-6F47-BC83-D772F89DBF29}"/>
              </a:ext>
            </a:extLst>
          </p:cNvPr>
          <p:cNvSpPr txBox="1">
            <a:spLocks/>
          </p:cNvSpPr>
          <p:nvPr/>
        </p:nvSpPr>
        <p:spPr>
          <a:xfrm>
            <a:off x="1829120" y="1862232"/>
            <a:ext cx="2402221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Hi Lisa, isst du </a:t>
            </a:r>
            <a:r>
              <a:rPr lang="de-DE" sz="2000" i="1" dirty="0"/>
              <a:t>gern</a:t>
            </a:r>
            <a:r>
              <a:rPr lang="de-DE" sz="2000" dirty="0"/>
              <a:t> Bananen?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29DDD956-F00F-2343-8935-E6764BFD0324}"/>
              </a:ext>
            </a:extLst>
          </p:cNvPr>
          <p:cNvSpPr/>
          <p:nvPr/>
        </p:nvSpPr>
        <p:spPr>
          <a:xfrm flipV="1">
            <a:off x="358747" y="3859303"/>
            <a:ext cx="3478305" cy="1251631"/>
          </a:xfrm>
          <a:prstGeom prst="wedgeEllipseCallout">
            <a:avLst>
              <a:gd name="adj1" fmla="val 23689"/>
              <a:gd name="adj2" fmla="val 115242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EE3093E-B69F-5741-AF0A-FA92C5C4C83C}"/>
              </a:ext>
            </a:extLst>
          </p:cNvPr>
          <p:cNvSpPr txBox="1">
            <a:spLocks/>
          </p:cNvSpPr>
          <p:nvPr/>
        </p:nvSpPr>
        <p:spPr>
          <a:xfrm>
            <a:off x="896790" y="4049620"/>
            <a:ext cx="2402221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Nein, ich esse </a:t>
            </a:r>
            <a:r>
              <a:rPr lang="de-DE" sz="2000" i="1" dirty="0"/>
              <a:t>nicht gern </a:t>
            </a:r>
            <a:r>
              <a:rPr lang="de-DE" sz="2000" dirty="0"/>
              <a:t>Bananen.</a:t>
            </a:r>
          </a:p>
        </p:txBody>
      </p:sp>
    </p:spTree>
    <p:extLst>
      <p:ext uri="{BB962C8B-B14F-4D97-AF65-F5344CB8AC3E}">
        <p14:creationId xmlns:p14="http://schemas.microsoft.com/office/powerpoint/2010/main" val="207535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EA0EB57-EB4E-1841-BFF4-817E02E1473C}"/>
              </a:ext>
            </a:extLst>
          </p:cNvPr>
          <p:cNvSpPr txBox="1">
            <a:spLocks/>
          </p:cNvSpPr>
          <p:nvPr/>
        </p:nvSpPr>
        <p:spPr>
          <a:xfrm>
            <a:off x="228599" y="180243"/>
            <a:ext cx="4074460" cy="62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/>
              <a:t>Unser Obstsalat</a:t>
            </a:r>
            <a:endParaRPr lang="de-DE" i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7DFFD36-E369-0B44-AAEB-99FE5C46FFA3}"/>
              </a:ext>
            </a:extLst>
          </p:cNvPr>
          <p:cNvSpPr txBox="1">
            <a:spLocks/>
          </p:cNvSpPr>
          <p:nvPr/>
        </p:nvSpPr>
        <p:spPr>
          <a:xfrm>
            <a:off x="228599" y="2062831"/>
            <a:ext cx="6208060" cy="4385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Create a </a:t>
            </a:r>
            <a:r>
              <a:rPr lang="de-DE" dirty="0" err="1">
                <a:solidFill>
                  <a:srgbClr val="EB6400"/>
                </a:solidFill>
              </a:rPr>
              <a:t>fruit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salad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together</a:t>
            </a:r>
            <a:r>
              <a:rPr lang="de-DE" dirty="0">
                <a:solidFill>
                  <a:srgbClr val="EB6400"/>
                </a:solidFill>
              </a:rPr>
              <a:t>!</a:t>
            </a:r>
          </a:p>
        </p:txBody>
      </p:sp>
      <p:pic>
        <p:nvPicPr>
          <p:cNvPr id="13" name="Picture 12" descr="A close-up of a puppet&#10;&#10;Description automatically generated with medium confidence">
            <a:extLst>
              <a:ext uri="{FF2B5EF4-FFF2-40B4-BE49-F238E27FC236}">
                <a16:creationId xmlns:a16="http://schemas.microsoft.com/office/drawing/2014/main" id="{91754604-7C95-3F45-809A-C409753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76" y="1626539"/>
            <a:ext cx="1486841" cy="1680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A4E962-D2E3-1C4F-9FD7-A1F286EED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891" y="1649272"/>
            <a:ext cx="1383998" cy="1704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F6412C-C632-8248-B6BA-1851A4F71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872" y="1613449"/>
            <a:ext cx="7506529" cy="54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EA0EB57-EB4E-1841-BFF4-817E02E1473C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9780374" cy="84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/>
              <a:t>Hausaufgabe</a:t>
            </a:r>
            <a:endParaRPr lang="de-DE" i="1" dirty="0"/>
          </a:p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Homework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BDB25-6FA4-164D-8FB3-B71FBDA7DF9A}"/>
              </a:ext>
            </a:extLst>
          </p:cNvPr>
          <p:cNvSpPr/>
          <p:nvPr/>
        </p:nvSpPr>
        <p:spPr>
          <a:xfrm>
            <a:off x="278024" y="2559813"/>
            <a:ext cx="11437211" cy="218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9CEF48C-65F0-D442-9E8E-FCBD650EC0FB}"/>
              </a:ext>
            </a:extLst>
          </p:cNvPr>
          <p:cNvSpPr txBox="1">
            <a:spLocks/>
          </p:cNvSpPr>
          <p:nvPr/>
        </p:nvSpPr>
        <p:spPr>
          <a:xfrm>
            <a:off x="476764" y="1486984"/>
            <a:ext cx="11635950" cy="305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0" dirty="0"/>
              <a:t>Was isst du gern?          Was isst du nicht gern?</a:t>
            </a:r>
            <a:endParaRPr lang="de-DE" b="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0" dirty="0" err="1">
                <a:solidFill>
                  <a:srgbClr val="EB6400"/>
                </a:solidFill>
              </a:rPr>
              <a:t>What</a:t>
            </a:r>
            <a:r>
              <a:rPr lang="de-DE" b="0" dirty="0">
                <a:solidFill>
                  <a:srgbClr val="EB6400"/>
                </a:solidFill>
              </a:rPr>
              <a:t> do </a:t>
            </a:r>
            <a:r>
              <a:rPr lang="de-DE" b="0" dirty="0" err="1">
                <a:solidFill>
                  <a:srgbClr val="EB6400"/>
                </a:solidFill>
              </a:rPr>
              <a:t>you</a:t>
            </a:r>
            <a:r>
              <a:rPr lang="de-DE" b="0" dirty="0">
                <a:solidFill>
                  <a:srgbClr val="EB6400"/>
                </a:solidFill>
              </a:rPr>
              <a:t> like? </a:t>
            </a:r>
            <a:r>
              <a:rPr lang="de-DE" b="0" dirty="0" err="1">
                <a:solidFill>
                  <a:srgbClr val="EB6400"/>
                </a:solidFill>
              </a:rPr>
              <a:t>What</a:t>
            </a:r>
            <a:r>
              <a:rPr lang="de-DE" b="0" dirty="0">
                <a:solidFill>
                  <a:srgbClr val="EB6400"/>
                </a:solidFill>
              </a:rPr>
              <a:t> do </a:t>
            </a:r>
            <a:r>
              <a:rPr lang="de-DE" b="0" dirty="0" err="1">
                <a:solidFill>
                  <a:srgbClr val="EB6400"/>
                </a:solidFill>
              </a:rPr>
              <a:t>you</a:t>
            </a:r>
            <a:r>
              <a:rPr lang="de-DE" b="0" dirty="0">
                <a:solidFill>
                  <a:srgbClr val="EB6400"/>
                </a:solidFill>
              </a:rPr>
              <a:t> </a:t>
            </a:r>
            <a:r>
              <a:rPr lang="de-DE" b="0" dirty="0" err="1">
                <a:solidFill>
                  <a:srgbClr val="EB6400"/>
                </a:solidFill>
              </a:rPr>
              <a:t>dislike</a:t>
            </a:r>
            <a:r>
              <a:rPr lang="de-DE" b="0" dirty="0">
                <a:solidFill>
                  <a:srgbClr val="EB6400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b="0" dirty="0">
              <a:solidFill>
                <a:srgbClr val="EB6400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EB6400"/>
                </a:solidFill>
              </a:rPr>
              <a:t>Create (draw/glue etc) </a:t>
            </a:r>
            <a:br>
              <a:rPr lang="en-GB" dirty="0">
                <a:solidFill>
                  <a:srgbClr val="EB6400"/>
                </a:solidFill>
              </a:rPr>
            </a:br>
            <a:r>
              <a:rPr lang="en-GB" dirty="0">
                <a:solidFill>
                  <a:srgbClr val="EB6400"/>
                </a:solidFill>
              </a:rPr>
              <a:t>a fruit salad and </a:t>
            </a:r>
            <a:br>
              <a:rPr lang="en-GB" dirty="0">
                <a:solidFill>
                  <a:srgbClr val="EB6400"/>
                </a:solidFill>
              </a:rPr>
            </a:br>
            <a:r>
              <a:rPr lang="en-GB" dirty="0">
                <a:solidFill>
                  <a:srgbClr val="EB6400"/>
                </a:solidFill>
              </a:rPr>
              <a:t>write 2 sentences with </a:t>
            </a:r>
            <a:br>
              <a:rPr lang="en-GB" dirty="0">
                <a:solidFill>
                  <a:srgbClr val="EB6400"/>
                </a:solidFill>
              </a:rPr>
            </a:br>
            <a:r>
              <a:rPr lang="en-GB" i="1" dirty="0" err="1">
                <a:solidFill>
                  <a:srgbClr val="EB6400"/>
                </a:solidFill>
              </a:rPr>
              <a:t>gern</a:t>
            </a:r>
            <a:r>
              <a:rPr lang="en-GB" dirty="0">
                <a:solidFill>
                  <a:srgbClr val="EB6400"/>
                </a:solidFill>
              </a:rPr>
              <a:t>/</a:t>
            </a:r>
            <a:r>
              <a:rPr lang="en-GB" i="1" dirty="0" err="1">
                <a:solidFill>
                  <a:srgbClr val="EB6400"/>
                </a:solidFill>
              </a:rPr>
              <a:t>nicht</a:t>
            </a:r>
            <a:r>
              <a:rPr lang="en-GB" i="1" dirty="0">
                <a:solidFill>
                  <a:srgbClr val="EB6400"/>
                </a:solidFill>
              </a:rPr>
              <a:t> </a:t>
            </a:r>
            <a:r>
              <a:rPr lang="en-GB" i="1" dirty="0" err="1">
                <a:solidFill>
                  <a:srgbClr val="EB6400"/>
                </a:solidFill>
              </a:rPr>
              <a:t>gern</a:t>
            </a:r>
            <a:r>
              <a:rPr lang="en-GB" dirty="0">
                <a:solidFill>
                  <a:srgbClr val="EB640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>
              <a:solidFill>
                <a:srgbClr val="EB64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21A7C-87FC-2541-AA09-422E3A80B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416" y="2421489"/>
            <a:ext cx="6878820" cy="4912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52D6F6-42AC-BA4E-AE9D-76B9ACF5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12" y="1423116"/>
            <a:ext cx="539462" cy="51337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25F09E1-D991-254D-8524-D9AB0FBF0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6" y="1438371"/>
            <a:ext cx="516810" cy="5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134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Geza G Schenk</cp:lastModifiedBy>
  <cp:revision>17</cp:revision>
  <dcterms:created xsi:type="dcterms:W3CDTF">2022-01-20T16:44:50Z</dcterms:created>
  <dcterms:modified xsi:type="dcterms:W3CDTF">2022-02-10T21:10:55Z</dcterms:modified>
</cp:coreProperties>
</file>