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0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400"/>
    <a:srgbClr val="788287"/>
    <a:srgbClr val="A0C814"/>
    <a:srgbClr val="374105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0"/>
    <p:restoredTop sz="94694"/>
  </p:normalViewPr>
  <p:slideViewPr>
    <p:cSldViewPr snapToGrid="0">
      <p:cViewPr varScale="1">
        <p:scale>
          <a:sx n="121" d="100"/>
          <a:sy n="121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27.03.25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1pPr>
    <a:lvl2pPr marL="519488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2pPr>
    <a:lvl3pPr marL="1038977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3pPr>
    <a:lvl4pPr marL="1558465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4pPr>
    <a:lvl5pPr marL="2077952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5pPr>
    <a:lvl6pPr marL="2597440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6pPr>
    <a:lvl7pPr marL="3116929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7pPr>
    <a:lvl8pPr marL="3636417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8pPr>
    <a:lvl9pPr marL="4155905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0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0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4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045360-9D57-4A70-C8FF-791A9CA9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22" y="1443271"/>
            <a:ext cx="10516593" cy="9295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333" b="1" i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04FEF-0887-024C-3060-FED354F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2709106"/>
            <a:ext cx="10509715" cy="32778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>
              <a:buFontTx/>
              <a:buNone/>
              <a:defRPr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1917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828754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438339" indent="0">
              <a:buFontTx/>
              <a:buNone/>
              <a:defRPr sz="1733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24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2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1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0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1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8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7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3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Picture 8" descr="A green rectangle with a white border&#10;&#10;AI-generated content may be incorrect.">
            <a:extLst>
              <a:ext uri="{FF2B5EF4-FFF2-40B4-BE49-F238E27FC236}">
                <a16:creationId xmlns:a16="http://schemas.microsoft.com/office/drawing/2014/main" id="{A07E0E80-F512-3F2A-BB72-C595690A09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microsoft.com/office/2007/relationships/hdphoto" Target="../media/hdphoto1.wdp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tmp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hyperlink" Target="https://learningapps.org/watch?v=pzg84gne524" TargetMode="Externa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hyperlink" Target="http://www.leo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8D365A5D-6905-AEA5-6CDD-E685430D2D69}"/>
              </a:ext>
            </a:extLst>
          </p:cNvPr>
          <p:cNvSpPr txBox="1">
            <a:spLocks/>
          </p:cNvSpPr>
          <p:nvPr/>
        </p:nvSpPr>
        <p:spPr>
          <a:xfrm>
            <a:off x="347657" y="1406910"/>
            <a:ext cx="8467428" cy="952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HERZLICH WILLKOMMEN </a:t>
            </a:r>
            <a:br>
              <a:rPr lang="de-DE" sz="3939" dirty="0"/>
            </a:br>
            <a:r>
              <a:rPr lang="de-DE" sz="2463" dirty="0">
                <a:solidFill>
                  <a:srgbClr val="788287"/>
                </a:solidFill>
              </a:rPr>
              <a:t>zur Lektion 1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CE71F3-B62B-429B-EE85-12E6BE67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704" b="11209"/>
          <a:stretch/>
        </p:blipFill>
        <p:spPr>
          <a:xfrm>
            <a:off x="0" y="2506038"/>
            <a:ext cx="12192000" cy="43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29440-BBBF-BD15-28A6-C7E4B3E2C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99DDD54E-9F38-1E89-DED0-058C8626A411}"/>
              </a:ext>
            </a:extLst>
          </p:cNvPr>
          <p:cNvSpPr txBox="1">
            <a:spLocks/>
          </p:cNvSpPr>
          <p:nvPr/>
        </p:nvSpPr>
        <p:spPr>
          <a:xfrm>
            <a:off x="320570" y="1334752"/>
            <a:ext cx="11001499" cy="952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Worum geht es in dem Comic?</a:t>
            </a:r>
          </a:p>
          <a:p>
            <a:r>
              <a:rPr lang="de-DE" sz="2463" dirty="0">
                <a:solidFill>
                  <a:srgbClr val="788287"/>
                </a:solidFill>
              </a:rPr>
              <a:t>Diskutiert die Fragen im Team.</a:t>
            </a:r>
            <a:endParaRPr lang="de-DE" sz="2463" dirty="0"/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877F3034-BD23-3751-909A-130A6F87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7719">
            <a:off x="6260057" y="2196459"/>
            <a:ext cx="2764552" cy="391325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ABC986A-7C2E-4D7F-933E-F28F2A548C73}"/>
              </a:ext>
            </a:extLst>
          </p:cNvPr>
          <p:cNvSpPr txBox="1"/>
          <p:nvPr/>
        </p:nvSpPr>
        <p:spPr>
          <a:xfrm>
            <a:off x="320570" y="2871539"/>
            <a:ext cx="7194327" cy="111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15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Wie heißen die Protagonisten?</a:t>
            </a:r>
          </a:p>
          <a:p>
            <a:endParaRPr lang="de-DE" sz="2215" b="1" dirty="0">
              <a:solidFill>
                <a:srgbClr val="EB6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215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Was machen sie in Berlin?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EF6F3-7FBB-CFC7-2C2C-F460D1B315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58439D6-2DA5-A5FC-C8C4-988C1F7CEE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3E23A0-A653-C5F3-BAC9-B7312D72C97D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10</a:t>
            </a:fld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6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A203C-F0F4-1E5B-6CDD-8F1B273EB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CF4EC0-1678-7798-E80E-E14291D55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C3B45AA-028A-E8AB-9CA0-063D09ADF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EC8C9D-568C-23B8-08C5-5DE6E0B619A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11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E09DE4F3-606B-52BB-FC97-0480A4FE58CF}"/>
              </a:ext>
            </a:extLst>
          </p:cNvPr>
          <p:cNvSpPr txBox="1">
            <a:spLocks/>
          </p:cNvSpPr>
          <p:nvPr/>
        </p:nvSpPr>
        <p:spPr>
          <a:xfrm>
            <a:off x="469507" y="1429346"/>
            <a:ext cx="8674493" cy="1717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Worum geht es in dem Comic?</a:t>
            </a:r>
          </a:p>
          <a:p>
            <a:r>
              <a:rPr lang="de-DE" sz="2463" dirty="0">
                <a:solidFill>
                  <a:srgbClr val="788287"/>
                </a:solidFill>
              </a:rPr>
              <a:t>Lest die Zusammenfassung.</a:t>
            </a:r>
          </a:p>
        </p:txBody>
      </p:sp>
      <p:pic>
        <p:nvPicPr>
          <p:cNvPr id="5" name="Picture 21" descr="A white text with black text&#10;&#10;Description automatically generated">
            <a:extLst>
              <a:ext uri="{FF2B5EF4-FFF2-40B4-BE49-F238E27FC236}">
                <a16:creationId xmlns:a16="http://schemas.microsoft.com/office/drawing/2014/main" id="{62458920-A0D8-1FF3-52BE-DEE08E4629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354"/>
          <a:stretch/>
        </p:blipFill>
        <p:spPr>
          <a:xfrm>
            <a:off x="5079028" y="2753718"/>
            <a:ext cx="4390999" cy="2275551"/>
          </a:xfrm>
          <a:prstGeom prst="rect">
            <a:avLst/>
          </a:prstGeom>
        </p:spPr>
      </p:pic>
      <p:pic>
        <p:nvPicPr>
          <p:cNvPr id="10" name="Picture 21" descr="A white text with black text&#10;&#10;Description automatically generated">
            <a:extLst>
              <a:ext uri="{FF2B5EF4-FFF2-40B4-BE49-F238E27FC236}">
                <a16:creationId xmlns:a16="http://schemas.microsoft.com/office/drawing/2014/main" id="{7A6DCB17-E964-91BE-0290-37CAC7982E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076" b="46870"/>
          <a:stretch/>
        </p:blipFill>
        <p:spPr>
          <a:xfrm>
            <a:off x="483490" y="2753718"/>
            <a:ext cx="4620069" cy="2906940"/>
          </a:xfrm>
          <a:prstGeom prst="rect">
            <a:avLst/>
          </a:prstGeom>
        </p:spPr>
      </p:pic>
      <p:pic>
        <p:nvPicPr>
          <p:cNvPr id="11" name="Picture 13" descr="A cover of a book with pictures of people&#10;&#10;Description automatically generated">
            <a:extLst>
              <a:ext uri="{FF2B5EF4-FFF2-40B4-BE49-F238E27FC236}">
                <a16:creationId xmlns:a16="http://schemas.microsoft.com/office/drawing/2014/main" id="{8223DCF1-AD0F-AC22-EDFA-CE0FD9922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0732">
            <a:off x="9259677" y="2625200"/>
            <a:ext cx="2350258" cy="3355682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0089199-B724-B18D-63F3-384E507671F1}"/>
              </a:ext>
            </a:extLst>
          </p:cNvPr>
          <p:cNvGrpSpPr/>
          <p:nvPr/>
        </p:nvGrpSpPr>
        <p:grpSpPr>
          <a:xfrm>
            <a:off x="10723494" y="1396408"/>
            <a:ext cx="998999" cy="1025650"/>
            <a:chOff x="9055308" y="3354227"/>
            <a:chExt cx="1211533" cy="1296690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C995E70C-D574-6733-B074-382F167F002E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9227644" y="3619272"/>
              <a:ext cx="922801" cy="867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59E296-6B3E-2764-5D7E-F8759E225FBB}"/>
                </a:ext>
              </a:extLst>
            </p:cNvPr>
            <p:cNvSpPr/>
            <p:nvPr/>
          </p:nvSpPr>
          <p:spPr>
            <a:xfrm>
              <a:off x="9055308" y="3354227"/>
              <a:ext cx="1211533" cy="1296690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</p:grpSp>
    </p:spTree>
    <p:extLst>
      <p:ext uri="{BB962C8B-B14F-4D97-AF65-F5344CB8AC3E}">
        <p14:creationId xmlns:p14="http://schemas.microsoft.com/office/powerpoint/2010/main" val="207133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6C371-EB04-A942-1B13-D6EEFED7B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E0161740-5ABD-5FBC-148C-FCB2EE1DBC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AE0826-39C6-7B7D-04F1-FAE293145726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12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001E85A9-59CD-39FC-E959-F21955A25C7B}"/>
              </a:ext>
            </a:extLst>
          </p:cNvPr>
          <p:cNvSpPr txBox="1">
            <a:spLocks/>
          </p:cNvSpPr>
          <p:nvPr/>
        </p:nvSpPr>
        <p:spPr>
          <a:xfrm>
            <a:off x="402779" y="1387305"/>
            <a:ext cx="11386441" cy="1717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Wie heißen die Sehenswürdigkeiten?</a:t>
            </a:r>
          </a:p>
          <a:p>
            <a:r>
              <a:rPr lang="de-DE" sz="2463" dirty="0">
                <a:solidFill>
                  <a:srgbClr val="788287"/>
                </a:solidFill>
              </a:rPr>
              <a:t>Spekuliert in der Gruppe.</a:t>
            </a:r>
          </a:p>
        </p:txBody>
      </p:sp>
      <p:pic>
        <p:nvPicPr>
          <p:cNvPr id="6" name="Picture 8" descr="A drawing of two men&#10;&#10;Description automatically generated">
            <a:extLst>
              <a:ext uri="{FF2B5EF4-FFF2-40B4-BE49-F238E27FC236}">
                <a16:creationId xmlns:a16="http://schemas.microsoft.com/office/drawing/2014/main" id="{7AEC317A-8B2A-3A63-54E2-C24424AF1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76" y="1856891"/>
            <a:ext cx="6689481" cy="438410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7893CDD-B540-37B7-363D-7699ADAA300F}"/>
              </a:ext>
            </a:extLst>
          </p:cNvPr>
          <p:cNvSpPr/>
          <p:nvPr/>
        </p:nvSpPr>
        <p:spPr>
          <a:xfrm>
            <a:off x="11227020" y="3999173"/>
            <a:ext cx="371019" cy="355524"/>
          </a:xfrm>
          <a:prstGeom prst="ellipse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12C797B-0C3B-E70F-013F-E50812985B92}"/>
              </a:ext>
            </a:extLst>
          </p:cNvPr>
          <p:cNvSpPr/>
          <p:nvPr/>
        </p:nvSpPr>
        <p:spPr>
          <a:xfrm>
            <a:off x="9599423" y="3258206"/>
            <a:ext cx="371019" cy="355524"/>
          </a:xfrm>
          <a:prstGeom prst="ellipse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E040FC-9856-31FC-0EA6-9F74509567B6}"/>
              </a:ext>
            </a:extLst>
          </p:cNvPr>
          <p:cNvSpPr/>
          <p:nvPr/>
        </p:nvSpPr>
        <p:spPr>
          <a:xfrm>
            <a:off x="7717215" y="2681969"/>
            <a:ext cx="371019" cy="355524"/>
          </a:xfrm>
          <a:prstGeom prst="ellipse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4AF42C-3170-E8E1-570A-3C2951D60CFF}"/>
              </a:ext>
            </a:extLst>
          </p:cNvPr>
          <p:cNvSpPr/>
          <p:nvPr/>
        </p:nvSpPr>
        <p:spPr>
          <a:xfrm>
            <a:off x="6530276" y="3018787"/>
            <a:ext cx="371019" cy="355524"/>
          </a:xfrm>
          <a:prstGeom prst="ellipse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679F97-EEF2-AD30-1245-7C43080E3992}"/>
              </a:ext>
            </a:extLst>
          </p:cNvPr>
          <p:cNvSpPr/>
          <p:nvPr/>
        </p:nvSpPr>
        <p:spPr>
          <a:xfrm>
            <a:off x="5885907" y="5050939"/>
            <a:ext cx="371019" cy="355524"/>
          </a:xfrm>
          <a:prstGeom prst="ellipse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325DC58B-E52E-0243-3807-B4925F4D9A69}"/>
              </a:ext>
            </a:extLst>
          </p:cNvPr>
          <p:cNvSpPr txBox="1"/>
          <p:nvPr/>
        </p:nvSpPr>
        <p:spPr>
          <a:xfrm>
            <a:off x="11251603" y="3973267"/>
            <a:ext cx="371019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1AB8F79B-9076-6F03-BDAD-8AD637EF6C4D}"/>
              </a:ext>
            </a:extLst>
          </p:cNvPr>
          <p:cNvSpPr txBox="1"/>
          <p:nvPr/>
        </p:nvSpPr>
        <p:spPr>
          <a:xfrm>
            <a:off x="9624005" y="3244270"/>
            <a:ext cx="371019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290CF116-9F21-5D16-9656-7B7EA1FC0841}"/>
              </a:ext>
            </a:extLst>
          </p:cNvPr>
          <p:cNvSpPr txBox="1"/>
          <p:nvPr/>
        </p:nvSpPr>
        <p:spPr>
          <a:xfrm>
            <a:off x="7738236" y="2681969"/>
            <a:ext cx="371019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098A440A-05D9-2CC7-8013-CDE7609154AA}"/>
              </a:ext>
            </a:extLst>
          </p:cNvPr>
          <p:cNvSpPr txBox="1"/>
          <p:nvPr/>
        </p:nvSpPr>
        <p:spPr>
          <a:xfrm>
            <a:off x="6530276" y="2997883"/>
            <a:ext cx="371019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A4B70E30-0F87-EF2B-6970-AFF62671B098}"/>
              </a:ext>
            </a:extLst>
          </p:cNvPr>
          <p:cNvSpPr txBox="1"/>
          <p:nvPr/>
        </p:nvSpPr>
        <p:spPr>
          <a:xfrm>
            <a:off x="5910489" y="5042018"/>
            <a:ext cx="371019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1565E61-C692-89C5-A9BD-CA58E4717872}"/>
              </a:ext>
            </a:extLst>
          </p:cNvPr>
          <p:cNvSpPr txBox="1"/>
          <p:nvPr/>
        </p:nvSpPr>
        <p:spPr>
          <a:xfrm>
            <a:off x="387325" y="3286436"/>
            <a:ext cx="3420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Nummer 1 ist ...</a:t>
            </a:r>
            <a:br>
              <a:rPr lang="de-DE" sz="20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000" dirty="0">
              <a:solidFill>
                <a:srgbClr val="EB6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glaube Nummer </a:t>
            </a:r>
            <a:br>
              <a:rPr lang="de-DE" sz="20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ist ...</a:t>
            </a:r>
            <a:br>
              <a:rPr lang="de-DE" sz="20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000" dirty="0">
              <a:solidFill>
                <a:srgbClr val="EB6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Keine Ahnung! 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5DF5883E-338C-0B9C-F6C4-DAC9DF82C5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8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38B10-E983-DB15-4399-64CC61D1B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BC73395B-D79A-A394-27DF-21FB54A4C7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329" y="6231622"/>
            <a:ext cx="569229" cy="569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24AD30-646D-48C7-68C0-4BB3B98416CF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13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C96426A8-B271-1271-98EF-14048DBF0F33}"/>
              </a:ext>
            </a:extLst>
          </p:cNvPr>
          <p:cNvSpPr txBox="1">
            <a:spLocks/>
          </p:cNvSpPr>
          <p:nvPr/>
        </p:nvSpPr>
        <p:spPr>
          <a:xfrm>
            <a:off x="402779" y="1387305"/>
            <a:ext cx="11386441" cy="1717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Wie heißen die Sehenswürdigkeiten?</a:t>
            </a:r>
          </a:p>
          <a:p>
            <a:pPr defTabSz="562723">
              <a:buClrTx/>
              <a:buSzTx/>
              <a:defRPr/>
            </a:pPr>
            <a:r>
              <a:rPr lang="de-DE" sz="2463" dirty="0">
                <a:solidFill>
                  <a:srgbClr val="788287"/>
                </a:solidFill>
              </a:rPr>
              <a:t>Kombiniert in der Gruppe. </a:t>
            </a:r>
          </a:p>
          <a:p>
            <a:endParaRPr lang="de-DE" sz="3939" dirty="0"/>
          </a:p>
        </p:txBody>
      </p:sp>
      <p:pic>
        <p:nvPicPr>
          <p:cNvPr id="4" name="Picture 23" descr="A hand pressing a button&#10;&#10;Description automatically generated">
            <a:extLst>
              <a:ext uri="{FF2B5EF4-FFF2-40B4-BE49-F238E27FC236}">
                <a16:creationId xmlns:a16="http://schemas.microsoft.com/office/drawing/2014/main" id="{2032E39B-A8AE-AF01-786C-473F71D95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86" y="2246139"/>
            <a:ext cx="6501134" cy="379178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BBB3510-0DDC-B98D-AA88-C8A5BFA23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318" y="2635486"/>
            <a:ext cx="2517292" cy="2517292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354D272-36A6-8E90-C247-27FAFCA1E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967" y="4902580"/>
            <a:ext cx="2517292" cy="11362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543" tIns="56271" rIns="112543" bIns="5627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254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15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https://learningapps.org/watch?v=pzg84gne524</a:t>
            </a:r>
            <a:r>
              <a:rPr lang="en-US" altLang="en-US" sz="2215" dirty="0"/>
              <a:t> </a:t>
            </a:r>
            <a:endParaRPr lang="en-US" altLang="en-US" sz="2215" dirty="0">
              <a:latin typeface="Arial" panose="020B0604020202020204" pitchFamily="34" charset="0"/>
            </a:endParaRPr>
          </a:p>
        </p:txBody>
      </p:sp>
      <p:sp>
        <p:nvSpPr>
          <p:cNvPr id="10" name="WLAN">
            <a:extLst>
              <a:ext uri="{FF2B5EF4-FFF2-40B4-BE49-F238E27FC236}">
                <a16:creationId xmlns:a16="http://schemas.microsoft.com/office/drawing/2014/main" id="{1665B2F1-72A2-7367-37D8-4013C9C185ED}"/>
              </a:ext>
            </a:extLst>
          </p:cNvPr>
          <p:cNvSpPr/>
          <p:nvPr/>
        </p:nvSpPr>
        <p:spPr>
          <a:xfrm>
            <a:off x="3312793" y="6332942"/>
            <a:ext cx="406817" cy="315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1016" y="1"/>
                </a:moveTo>
                <a:cubicBezTo>
                  <a:pt x="10440" y="-6"/>
                  <a:pt x="9852" y="28"/>
                  <a:pt x="9254" y="108"/>
                </a:cubicBezTo>
                <a:cubicBezTo>
                  <a:pt x="5654" y="590"/>
                  <a:pt x="2584" y="2743"/>
                  <a:pt x="0" y="6311"/>
                </a:cubicBezTo>
                <a:cubicBezTo>
                  <a:pt x="523" y="7051"/>
                  <a:pt x="1031" y="7768"/>
                  <a:pt x="1542" y="8490"/>
                </a:cubicBezTo>
                <a:cubicBezTo>
                  <a:pt x="4129" y="4966"/>
                  <a:pt x="7202" y="3087"/>
                  <a:pt x="10803" y="3088"/>
                </a:cubicBezTo>
                <a:cubicBezTo>
                  <a:pt x="14405" y="3089"/>
                  <a:pt x="17479" y="4969"/>
                  <a:pt x="20053" y="8479"/>
                </a:cubicBezTo>
                <a:cubicBezTo>
                  <a:pt x="20563" y="7757"/>
                  <a:pt x="21073" y="7034"/>
                  <a:pt x="21600" y="6287"/>
                </a:cubicBezTo>
                <a:cubicBezTo>
                  <a:pt x="18572" y="2207"/>
                  <a:pt x="15051" y="49"/>
                  <a:pt x="11016" y="1"/>
                </a:cubicBezTo>
                <a:close/>
                <a:moveTo>
                  <a:pt x="10903" y="6177"/>
                </a:moveTo>
                <a:cubicBezTo>
                  <a:pt x="10489" y="6175"/>
                  <a:pt x="10067" y="6203"/>
                  <a:pt x="9637" y="6264"/>
                </a:cubicBezTo>
                <a:cubicBezTo>
                  <a:pt x="7088" y="6623"/>
                  <a:pt x="4914" y="8156"/>
                  <a:pt x="3088" y="10686"/>
                </a:cubicBezTo>
                <a:cubicBezTo>
                  <a:pt x="3610" y="11424"/>
                  <a:pt x="4116" y="12140"/>
                  <a:pt x="4629" y="12865"/>
                </a:cubicBezTo>
                <a:cubicBezTo>
                  <a:pt x="6353" y="10507"/>
                  <a:pt x="8410" y="9259"/>
                  <a:pt x="10808" y="9262"/>
                </a:cubicBezTo>
                <a:cubicBezTo>
                  <a:pt x="13205" y="9265"/>
                  <a:pt x="15259" y="10516"/>
                  <a:pt x="16966" y="12861"/>
                </a:cubicBezTo>
                <a:cubicBezTo>
                  <a:pt x="17482" y="12131"/>
                  <a:pt x="17992" y="11411"/>
                  <a:pt x="18515" y="10670"/>
                </a:cubicBezTo>
                <a:cubicBezTo>
                  <a:pt x="16338" y="7735"/>
                  <a:pt x="13804" y="6193"/>
                  <a:pt x="10903" y="6177"/>
                </a:cubicBezTo>
                <a:close/>
                <a:moveTo>
                  <a:pt x="10623" y="12349"/>
                </a:moveTo>
                <a:cubicBezTo>
                  <a:pt x="8942" y="12414"/>
                  <a:pt x="7322" y="13380"/>
                  <a:pt x="6195" y="15054"/>
                </a:cubicBezTo>
                <a:cubicBezTo>
                  <a:pt x="6706" y="15779"/>
                  <a:pt x="7218" y="16502"/>
                  <a:pt x="7729" y="17226"/>
                </a:cubicBezTo>
                <a:cubicBezTo>
                  <a:pt x="9410" y="14863"/>
                  <a:pt x="12154" y="14812"/>
                  <a:pt x="13873" y="17221"/>
                </a:cubicBezTo>
                <a:cubicBezTo>
                  <a:pt x="14391" y="16489"/>
                  <a:pt x="14903" y="15767"/>
                  <a:pt x="15414" y="15045"/>
                </a:cubicBezTo>
                <a:cubicBezTo>
                  <a:pt x="14046" y="13118"/>
                  <a:pt x="12303" y="12284"/>
                  <a:pt x="10623" y="12349"/>
                </a:cubicBezTo>
                <a:close/>
                <a:moveTo>
                  <a:pt x="10751" y="18531"/>
                </a:moveTo>
                <a:cubicBezTo>
                  <a:pt x="10182" y="18549"/>
                  <a:pt x="9631" y="18867"/>
                  <a:pt x="9280" y="19436"/>
                </a:cubicBezTo>
                <a:cubicBezTo>
                  <a:pt x="9791" y="20161"/>
                  <a:pt x="10300" y="20884"/>
                  <a:pt x="10802" y="21594"/>
                </a:cubicBezTo>
                <a:cubicBezTo>
                  <a:pt x="11307" y="20879"/>
                  <a:pt x="11819" y="20155"/>
                  <a:pt x="12331" y="19432"/>
                </a:cubicBezTo>
                <a:cubicBezTo>
                  <a:pt x="11907" y="18795"/>
                  <a:pt x="11320" y="18513"/>
                  <a:pt x="10751" y="1853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56271" rIns="56271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2215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5921058-10F8-3300-A30F-0DBE8FF5B1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610" y="6184024"/>
            <a:ext cx="691315" cy="6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4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6307A-9156-F6F9-51AD-D0B8A3BBC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D558C59D-4484-A32D-7253-8321614831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775D09-3AFF-9A23-E08D-EE17AB32B831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14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0" name="WLAN">
            <a:extLst>
              <a:ext uri="{FF2B5EF4-FFF2-40B4-BE49-F238E27FC236}">
                <a16:creationId xmlns:a16="http://schemas.microsoft.com/office/drawing/2014/main" id="{6839A224-7DF4-6B8A-B7FF-CC179A0BE9F5}"/>
              </a:ext>
            </a:extLst>
          </p:cNvPr>
          <p:cNvSpPr/>
          <p:nvPr/>
        </p:nvSpPr>
        <p:spPr>
          <a:xfrm>
            <a:off x="3968554" y="6332942"/>
            <a:ext cx="406817" cy="315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1016" y="1"/>
                </a:moveTo>
                <a:cubicBezTo>
                  <a:pt x="10440" y="-6"/>
                  <a:pt x="9852" y="28"/>
                  <a:pt x="9254" y="108"/>
                </a:cubicBezTo>
                <a:cubicBezTo>
                  <a:pt x="5654" y="590"/>
                  <a:pt x="2584" y="2743"/>
                  <a:pt x="0" y="6311"/>
                </a:cubicBezTo>
                <a:cubicBezTo>
                  <a:pt x="523" y="7051"/>
                  <a:pt x="1031" y="7768"/>
                  <a:pt x="1542" y="8490"/>
                </a:cubicBezTo>
                <a:cubicBezTo>
                  <a:pt x="4129" y="4966"/>
                  <a:pt x="7202" y="3087"/>
                  <a:pt x="10803" y="3088"/>
                </a:cubicBezTo>
                <a:cubicBezTo>
                  <a:pt x="14405" y="3089"/>
                  <a:pt x="17479" y="4969"/>
                  <a:pt x="20053" y="8479"/>
                </a:cubicBezTo>
                <a:cubicBezTo>
                  <a:pt x="20563" y="7757"/>
                  <a:pt x="21073" y="7034"/>
                  <a:pt x="21600" y="6287"/>
                </a:cubicBezTo>
                <a:cubicBezTo>
                  <a:pt x="18572" y="2207"/>
                  <a:pt x="15051" y="49"/>
                  <a:pt x="11016" y="1"/>
                </a:cubicBezTo>
                <a:close/>
                <a:moveTo>
                  <a:pt x="10903" y="6177"/>
                </a:moveTo>
                <a:cubicBezTo>
                  <a:pt x="10489" y="6175"/>
                  <a:pt x="10067" y="6203"/>
                  <a:pt x="9637" y="6264"/>
                </a:cubicBezTo>
                <a:cubicBezTo>
                  <a:pt x="7088" y="6623"/>
                  <a:pt x="4914" y="8156"/>
                  <a:pt x="3088" y="10686"/>
                </a:cubicBezTo>
                <a:cubicBezTo>
                  <a:pt x="3610" y="11424"/>
                  <a:pt x="4116" y="12140"/>
                  <a:pt x="4629" y="12865"/>
                </a:cubicBezTo>
                <a:cubicBezTo>
                  <a:pt x="6353" y="10507"/>
                  <a:pt x="8410" y="9259"/>
                  <a:pt x="10808" y="9262"/>
                </a:cubicBezTo>
                <a:cubicBezTo>
                  <a:pt x="13205" y="9265"/>
                  <a:pt x="15259" y="10516"/>
                  <a:pt x="16966" y="12861"/>
                </a:cubicBezTo>
                <a:cubicBezTo>
                  <a:pt x="17482" y="12131"/>
                  <a:pt x="17992" y="11411"/>
                  <a:pt x="18515" y="10670"/>
                </a:cubicBezTo>
                <a:cubicBezTo>
                  <a:pt x="16338" y="7735"/>
                  <a:pt x="13804" y="6193"/>
                  <a:pt x="10903" y="6177"/>
                </a:cubicBezTo>
                <a:close/>
                <a:moveTo>
                  <a:pt x="10623" y="12349"/>
                </a:moveTo>
                <a:cubicBezTo>
                  <a:pt x="8942" y="12414"/>
                  <a:pt x="7322" y="13380"/>
                  <a:pt x="6195" y="15054"/>
                </a:cubicBezTo>
                <a:cubicBezTo>
                  <a:pt x="6706" y="15779"/>
                  <a:pt x="7218" y="16502"/>
                  <a:pt x="7729" y="17226"/>
                </a:cubicBezTo>
                <a:cubicBezTo>
                  <a:pt x="9410" y="14863"/>
                  <a:pt x="12154" y="14812"/>
                  <a:pt x="13873" y="17221"/>
                </a:cubicBezTo>
                <a:cubicBezTo>
                  <a:pt x="14391" y="16489"/>
                  <a:pt x="14903" y="15767"/>
                  <a:pt x="15414" y="15045"/>
                </a:cubicBezTo>
                <a:cubicBezTo>
                  <a:pt x="14046" y="13118"/>
                  <a:pt x="12303" y="12284"/>
                  <a:pt x="10623" y="12349"/>
                </a:cubicBezTo>
                <a:close/>
                <a:moveTo>
                  <a:pt x="10751" y="18531"/>
                </a:moveTo>
                <a:cubicBezTo>
                  <a:pt x="10182" y="18549"/>
                  <a:pt x="9631" y="18867"/>
                  <a:pt x="9280" y="19436"/>
                </a:cubicBezTo>
                <a:cubicBezTo>
                  <a:pt x="9791" y="20161"/>
                  <a:pt x="10300" y="20884"/>
                  <a:pt x="10802" y="21594"/>
                </a:cubicBezTo>
                <a:cubicBezTo>
                  <a:pt x="11307" y="20879"/>
                  <a:pt x="11819" y="20155"/>
                  <a:pt x="12331" y="19432"/>
                </a:cubicBezTo>
                <a:cubicBezTo>
                  <a:pt x="11907" y="18795"/>
                  <a:pt x="11320" y="18513"/>
                  <a:pt x="10751" y="1853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56271" rIns="56271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2215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FF42A153-391A-BF85-C6E9-62172E998D74}"/>
              </a:ext>
            </a:extLst>
          </p:cNvPr>
          <p:cNvSpPr txBox="1">
            <a:spLocks/>
          </p:cNvSpPr>
          <p:nvPr/>
        </p:nvSpPr>
        <p:spPr>
          <a:xfrm>
            <a:off x="402779" y="1271690"/>
            <a:ext cx="11386441" cy="34813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Sehenswürdigkeiten in Berlin</a:t>
            </a:r>
          </a:p>
          <a:p>
            <a:r>
              <a:rPr lang="de-DE" sz="2463" dirty="0">
                <a:solidFill>
                  <a:srgbClr val="788287"/>
                </a:solidFill>
              </a:rPr>
              <a:t>Recherchiert in kleinen Gruppen.</a:t>
            </a:r>
          </a:p>
          <a:p>
            <a:endParaRPr lang="de-DE" sz="2463" dirty="0">
              <a:solidFill>
                <a:srgbClr val="788287"/>
              </a:solidFill>
            </a:endParaRP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de-DE" sz="2463" b="0" dirty="0">
                <a:solidFill>
                  <a:srgbClr val="EB6400"/>
                </a:solidFill>
              </a:rPr>
              <a:t>Gruppe A – der Musikclub S036</a:t>
            </a: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de-DE" sz="2463" b="0" dirty="0">
                <a:solidFill>
                  <a:srgbClr val="EB6400"/>
                </a:solidFill>
              </a:rPr>
              <a:t>Gruppe B – der Fernsehturm</a:t>
            </a: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de-DE" sz="2463" b="0" dirty="0">
                <a:solidFill>
                  <a:srgbClr val="EB6400"/>
                </a:solidFill>
              </a:rPr>
              <a:t>Gruppe C – der Alexanderplatz</a:t>
            </a: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de-DE" sz="2463" b="0" dirty="0">
                <a:solidFill>
                  <a:srgbClr val="EB6400"/>
                </a:solidFill>
              </a:rPr>
              <a:t>Gruppe D – das </a:t>
            </a:r>
            <a:r>
              <a:rPr lang="de-DE" sz="2463" b="0" dirty="0" err="1">
                <a:solidFill>
                  <a:srgbClr val="EB6400"/>
                </a:solidFill>
              </a:rPr>
              <a:t>Molecule</a:t>
            </a:r>
            <a:r>
              <a:rPr lang="de-DE" sz="2463" b="0" dirty="0">
                <a:solidFill>
                  <a:srgbClr val="EB6400"/>
                </a:solidFill>
              </a:rPr>
              <a:t> Men-Monument </a:t>
            </a: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de-DE" sz="2463" b="0" dirty="0">
                <a:solidFill>
                  <a:srgbClr val="EB6400"/>
                </a:solidFill>
              </a:rPr>
              <a:t>Gruppe E – die Oberbaumbrücke </a:t>
            </a:r>
          </a:p>
          <a:p>
            <a:endParaRPr lang="de-DE" sz="2463" dirty="0">
              <a:solidFill>
                <a:srgbClr val="788287"/>
              </a:solidFill>
            </a:endParaRPr>
          </a:p>
        </p:txBody>
      </p:sp>
      <p:pic>
        <p:nvPicPr>
          <p:cNvPr id="11" name="Picture 8" descr="A drawing of two men&#10;&#10;Description automatically generated">
            <a:extLst>
              <a:ext uri="{FF2B5EF4-FFF2-40B4-BE49-F238E27FC236}">
                <a16:creationId xmlns:a16="http://schemas.microsoft.com/office/drawing/2014/main" id="{C4953502-100C-CC61-F693-2478EBE2D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808" y="3264295"/>
            <a:ext cx="4455063" cy="2919729"/>
          </a:xfrm>
          <a:prstGeom prst="rect">
            <a:avLst/>
          </a:prstGeom>
        </p:spPr>
      </p:pic>
      <p:pic>
        <p:nvPicPr>
          <p:cNvPr id="12" name="Picture 3" descr="Screen Clipping">
            <a:extLst>
              <a:ext uri="{FF2B5EF4-FFF2-40B4-BE49-F238E27FC236}">
                <a16:creationId xmlns:a16="http://schemas.microsoft.com/office/drawing/2014/main" id="{C4445C68-227F-0619-FD0B-E28F37D73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41839" y="1628886"/>
            <a:ext cx="963993" cy="7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82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B050B-A914-6C17-9635-7DDC00016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BA450078-F528-1C2D-1751-C462C06530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2B0F80-6146-C10B-E59A-C2227DC2F74E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15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6B43CBB2-B41C-32BE-E272-B90B085E1B38}"/>
              </a:ext>
            </a:extLst>
          </p:cNvPr>
          <p:cNvSpPr txBox="1">
            <a:spLocks/>
          </p:cNvSpPr>
          <p:nvPr/>
        </p:nvSpPr>
        <p:spPr>
          <a:xfrm>
            <a:off x="402779" y="1314427"/>
            <a:ext cx="11386441" cy="12502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Sehenswürdigkeiten in Berlin</a:t>
            </a:r>
          </a:p>
          <a:p>
            <a:r>
              <a:rPr lang="de-DE" sz="2463" dirty="0">
                <a:solidFill>
                  <a:srgbClr val="788287"/>
                </a:solidFill>
              </a:rPr>
              <a:t>Präsentiert eure Sehenswürdigkeit in der Gruppe.</a:t>
            </a:r>
          </a:p>
          <a:p>
            <a:endParaRPr lang="de-DE" sz="2463" dirty="0">
              <a:solidFill>
                <a:srgbClr val="788287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ist die Sehenswürdigkeit? </a:t>
            </a:r>
          </a:p>
          <a:p>
            <a:r>
              <a:rPr lang="de-DE" sz="2400" b="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ist die Sehenswürdigkeit?</a:t>
            </a:r>
          </a:p>
          <a:p>
            <a:r>
              <a:rPr lang="de-DE" sz="2400" b="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 in Berlin liegt die Sehenswürdigkeit? </a:t>
            </a:r>
          </a:p>
          <a:p>
            <a:r>
              <a:rPr lang="de-DE" sz="2400" b="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Warum ist sie bekannt? </a:t>
            </a:r>
            <a:endParaRPr lang="en-GB" sz="2400" b="0" dirty="0">
              <a:solidFill>
                <a:srgbClr val="EB64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22041" indent="-422041">
              <a:buFont typeface="Arial" panose="020B0604020202020204" pitchFamily="34" charset="0"/>
              <a:buChar char="•"/>
            </a:pPr>
            <a:endParaRPr lang="de-DE" sz="2463" dirty="0">
              <a:solidFill>
                <a:srgbClr val="EB64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57123D-0E8F-2C39-447A-D9892A20DA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584" r="56835" b="32326"/>
          <a:stretch/>
        </p:blipFill>
        <p:spPr>
          <a:xfrm>
            <a:off x="6843149" y="4321808"/>
            <a:ext cx="2354073" cy="16606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BD885D-9C9A-ADEC-8A88-15968B4A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835" t="27249" b="34704"/>
          <a:stretch/>
        </p:blipFill>
        <p:spPr>
          <a:xfrm>
            <a:off x="9639792" y="3429000"/>
            <a:ext cx="2433207" cy="1515546"/>
          </a:xfrm>
          <a:prstGeom prst="rect">
            <a:avLst/>
          </a:prstGeom>
        </p:spPr>
      </p:pic>
      <p:cxnSp>
        <p:nvCxnSpPr>
          <p:cNvPr id="7" name="Gekrümmte Verbindung 6">
            <a:extLst>
              <a:ext uri="{FF2B5EF4-FFF2-40B4-BE49-F238E27FC236}">
                <a16:creationId xmlns:a16="http://schemas.microsoft.com/office/drawing/2014/main" id="{FA7A0A65-A6DA-6B0E-7E7D-20B58F23CC67}"/>
              </a:ext>
            </a:extLst>
          </p:cNvPr>
          <p:cNvCxnSpPr>
            <a:cxnSpLocks/>
          </p:cNvCxnSpPr>
          <p:nvPr/>
        </p:nvCxnSpPr>
        <p:spPr>
          <a:xfrm flipV="1">
            <a:off x="9076659" y="4321808"/>
            <a:ext cx="762830" cy="66040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22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82D7A-8C48-9832-060B-4C8764D89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C6E72E46-D9A9-20F1-C3CC-1FCB9A8676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C0B8B3-29A1-5E7E-0EAA-A755629AF9AA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16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248A9103-ACF1-4701-E010-BB1A9C54E91E}"/>
              </a:ext>
            </a:extLst>
          </p:cNvPr>
          <p:cNvSpPr txBox="1">
            <a:spLocks/>
          </p:cNvSpPr>
          <p:nvPr/>
        </p:nvSpPr>
        <p:spPr>
          <a:xfrm>
            <a:off x="402779" y="1298901"/>
            <a:ext cx="11386441" cy="1717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562723">
              <a:buClrTx/>
              <a:buSzTx/>
              <a:defRPr/>
            </a:pPr>
            <a:r>
              <a:rPr lang="de-DE" sz="3939" dirty="0"/>
              <a:t>Welche Sehenswürdigkeit(en) </a:t>
            </a:r>
          </a:p>
          <a:p>
            <a:pPr defTabSz="562723">
              <a:buClrTx/>
              <a:buSzTx/>
              <a:defRPr/>
            </a:pPr>
            <a:r>
              <a:rPr lang="de-DE" sz="3939" dirty="0"/>
              <a:t>möchtet ihr besichtigen?</a:t>
            </a:r>
            <a:r>
              <a:rPr lang="de-DE" sz="2463" b="0" dirty="0">
                <a:solidFill>
                  <a:srgbClr val="788287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562723">
              <a:buClrTx/>
              <a:buSzTx/>
              <a:defRPr/>
            </a:pPr>
            <a:r>
              <a:rPr lang="de-DE" sz="2463" dirty="0">
                <a:solidFill>
                  <a:srgbClr val="788287"/>
                </a:solidFill>
              </a:rPr>
              <a:t>Diskutiert in kleinen Gruppen. </a:t>
            </a:r>
          </a:p>
          <a:p>
            <a:endParaRPr lang="en-GB" sz="3939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2CE6CC-3304-6C8F-64CA-F63FB7B5E445}"/>
              </a:ext>
            </a:extLst>
          </p:cNvPr>
          <p:cNvSpPr txBox="1"/>
          <p:nvPr/>
        </p:nvSpPr>
        <p:spPr>
          <a:xfrm>
            <a:off x="402779" y="3177776"/>
            <a:ext cx="9664259" cy="2439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85"/>
              </a:spcAft>
            </a:pPr>
            <a:r>
              <a:rPr lang="de-DE" sz="2000" kern="1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möchte gerne XXX besichtigen.</a:t>
            </a:r>
            <a:br>
              <a:rPr lang="de-DE" sz="2000" kern="1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kern="1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Es ist interessant.</a:t>
            </a:r>
            <a:br>
              <a:rPr lang="de-DE" sz="2000" kern="1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kern="1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Ich mag Geschichte/Kunst/ Musik/ Türme. </a:t>
            </a:r>
          </a:p>
          <a:p>
            <a:endParaRPr lang="de-DE" sz="2000" dirty="0">
              <a:solidFill>
                <a:srgbClr val="EB6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0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möchte XXX nicht besichtigen. </a:t>
            </a:r>
          </a:p>
          <a:p>
            <a:r>
              <a:rPr lang="de-DE" sz="2000" kern="1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Es ist langweilig. </a:t>
            </a:r>
          </a:p>
          <a:p>
            <a:r>
              <a:rPr lang="de-DE" sz="2000" kern="100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Ich mag keine Geschichte/Kunst/Musik/Türme. </a:t>
            </a:r>
          </a:p>
        </p:txBody>
      </p:sp>
      <p:pic>
        <p:nvPicPr>
          <p:cNvPr id="10" name="Picture 8" descr="A drawing of two men&#10;&#10;Description automatically generated">
            <a:extLst>
              <a:ext uri="{FF2B5EF4-FFF2-40B4-BE49-F238E27FC236}">
                <a16:creationId xmlns:a16="http://schemas.microsoft.com/office/drawing/2014/main" id="{50BD4F8A-6629-F536-005E-D416762BF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808" y="3264295"/>
            <a:ext cx="4455063" cy="29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6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383C7-AE69-40D2-4796-B1FAE837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F1151E-F967-E155-E3D0-8EF750C4FD93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17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BD3DD5F4-0ECA-BDBD-5658-C1314427B051}"/>
              </a:ext>
            </a:extLst>
          </p:cNvPr>
          <p:cNvSpPr txBox="1">
            <a:spLocks/>
          </p:cNvSpPr>
          <p:nvPr/>
        </p:nvSpPr>
        <p:spPr>
          <a:xfrm>
            <a:off x="302173" y="1356580"/>
            <a:ext cx="11587653" cy="1925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Haben wir unsere Lernziele erreicht?</a:t>
            </a:r>
          </a:p>
          <a:p>
            <a:endParaRPr lang="de-DE" sz="3939" dirty="0"/>
          </a:p>
          <a:p>
            <a:pPr marL="422041" indent="-422041">
              <a:buFont typeface="Courier New" panose="02070309020205020404" pitchFamily="49" charset="0"/>
              <a:buChar char="o"/>
            </a:pPr>
            <a:r>
              <a:rPr lang="de-DE" sz="2463" dirty="0">
                <a:solidFill>
                  <a:srgbClr val="788287"/>
                </a:solidFill>
              </a:rPr>
              <a:t>Wir lesen einen Comic.</a:t>
            </a:r>
          </a:p>
          <a:p>
            <a:pPr marL="422041" indent="-422041">
              <a:buFont typeface="Courier New" panose="02070309020205020404" pitchFamily="49" charset="0"/>
              <a:buChar char="o"/>
            </a:pPr>
            <a:r>
              <a:rPr lang="de-DE" sz="2463" dirty="0">
                <a:solidFill>
                  <a:srgbClr val="788287"/>
                </a:solidFill>
              </a:rPr>
              <a:t>Wir lernen etwas über Berlin.</a:t>
            </a:r>
          </a:p>
        </p:txBody>
      </p:sp>
      <p:pic>
        <p:nvPicPr>
          <p:cNvPr id="6" name="Graphic 21" descr="Bullseye outline">
            <a:extLst>
              <a:ext uri="{FF2B5EF4-FFF2-40B4-BE49-F238E27FC236}">
                <a16:creationId xmlns:a16="http://schemas.microsoft.com/office/drawing/2014/main" id="{0713AF77-AF6A-57D4-EE0F-71CA7CD78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5762" y="2466362"/>
            <a:ext cx="3667741" cy="36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94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6F3F3-A24E-6741-1E4A-4D7EF6376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63D08D-54B9-F952-5475-5B487DD0520F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18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455C5B4B-36CE-AF4C-FA74-2F3834132872}"/>
              </a:ext>
            </a:extLst>
          </p:cNvPr>
          <p:cNvSpPr txBox="1">
            <a:spLocks/>
          </p:cNvSpPr>
          <p:nvPr/>
        </p:nvSpPr>
        <p:spPr>
          <a:xfrm>
            <a:off x="341593" y="1366284"/>
            <a:ext cx="8467428" cy="952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Bis zum nächsten Mal</a:t>
            </a:r>
            <a:br>
              <a:rPr lang="de-DE" sz="3939" dirty="0"/>
            </a:br>
            <a:r>
              <a:rPr lang="de-DE" sz="2463" dirty="0">
                <a:solidFill>
                  <a:srgbClr val="788287"/>
                </a:solidFill>
              </a:rPr>
              <a:t>mit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FD1289-E36E-CC2F-8F42-29C78B08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55"/>
          <a:stretch/>
        </p:blipFill>
        <p:spPr>
          <a:xfrm>
            <a:off x="0" y="2610046"/>
            <a:ext cx="12192000" cy="42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9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group of people in a wheelchair&#10;&#10;Description automatically generated">
            <a:extLst>
              <a:ext uri="{FF2B5EF4-FFF2-40B4-BE49-F238E27FC236}">
                <a16:creationId xmlns:a16="http://schemas.microsoft.com/office/drawing/2014/main" id="{5D3DC72D-6FB7-AABD-E60C-0FB2EB175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6" r="770"/>
          <a:stretch/>
        </p:blipFill>
        <p:spPr>
          <a:xfrm>
            <a:off x="2884868" y="2655144"/>
            <a:ext cx="9028091" cy="3433284"/>
          </a:xfrm>
          <a:prstGeom prst="rect">
            <a:avLst/>
          </a:prstGeom>
        </p:spPr>
      </p:pic>
      <p:sp>
        <p:nvSpPr>
          <p:cNvPr id="4" name="Google Shape;196;p2">
            <a:extLst>
              <a:ext uri="{FF2B5EF4-FFF2-40B4-BE49-F238E27FC236}">
                <a16:creationId xmlns:a16="http://schemas.microsoft.com/office/drawing/2014/main" id="{8B7A311A-2F15-690F-C12E-0880CFBA92F7}"/>
              </a:ext>
            </a:extLst>
          </p:cNvPr>
          <p:cNvSpPr txBox="1">
            <a:spLocks/>
          </p:cNvSpPr>
          <p:nvPr/>
        </p:nvSpPr>
        <p:spPr>
          <a:xfrm>
            <a:off x="389970" y="1433388"/>
            <a:ext cx="11412060" cy="19956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Tipps und Tricks für unseren Club</a:t>
            </a:r>
          </a:p>
          <a:p>
            <a:endParaRPr lang="de-DE" sz="2215" dirty="0"/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de-DE" sz="2463" dirty="0">
                <a:solidFill>
                  <a:srgbClr val="788287"/>
                </a:solidFill>
              </a:rPr>
              <a:t>Habt Spaß! </a:t>
            </a:r>
            <a:r>
              <a:rPr lang="de-DE" sz="2463" dirty="0">
                <a:solidFill>
                  <a:srgbClr val="788287"/>
                </a:solidFill>
                <a:sym typeface="Wingdings" panose="05000000000000000000" pitchFamily="2" charset="2"/>
              </a:rPr>
              <a:t></a:t>
            </a:r>
            <a:endParaRPr lang="de-DE" sz="2463" dirty="0">
              <a:solidFill>
                <a:srgbClr val="788287"/>
              </a:solidFill>
            </a:endParaRP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de-DE" sz="2463" dirty="0">
                <a:solidFill>
                  <a:srgbClr val="788287"/>
                </a:solidFill>
              </a:rPr>
              <a:t>Stellt Fragen – so lernen wir mehr!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9735F-E09E-A826-76CE-3A99579F5651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2</a:t>
            </a:fld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A994A-553A-88AB-0D82-12DE9BE8B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group of people in a wheelchair&#10;&#10;Description automatically generated">
            <a:extLst>
              <a:ext uri="{FF2B5EF4-FFF2-40B4-BE49-F238E27FC236}">
                <a16:creationId xmlns:a16="http://schemas.microsoft.com/office/drawing/2014/main" id="{3C5EA80F-D194-77CC-1998-6602BDC8B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6" r="770"/>
          <a:stretch/>
        </p:blipFill>
        <p:spPr>
          <a:xfrm>
            <a:off x="2897747" y="2727886"/>
            <a:ext cx="8667481" cy="3296148"/>
          </a:xfrm>
          <a:prstGeom prst="rect">
            <a:avLst/>
          </a:prstGeom>
        </p:spPr>
      </p:pic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CAFD33ED-9B92-8284-EEAA-B07876D3E4EC}"/>
              </a:ext>
            </a:extLst>
          </p:cNvPr>
          <p:cNvSpPr txBox="1">
            <a:spLocks/>
          </p:cNvSpPr>
          <p:nvPr/>
        </p:nvSpPr>
        <p:spPr>
          <a:xfrm>
            <a:off x="490419" y="1400032"/>
            <a:ext cx="6583044" cy="17142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Unsere Lernziele heute</a:t>
            </a:r>
          </a:p>
          <a:p>
            <a:endParaRPr lang="de-DE" sz="2215" dirty="0"/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de-DE" sz="2463" dirty="0">
                <a:solidFill>
                  <a:srgbClr val="788287"/>
                </a:solidFill>
              </a:rPr>
              <a:t>Wir lesen einen Comic.</a:t>
            </a: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de-DE" sz="2463" dirty="0">
                <a:solidFill>
                  <a:srgbClr val="788287"/>
                </a:solidFill>
              </a:rPr>
              <a:t>Wir lernen etwas über Berlin.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6ABA2E5-D536-66AB-0E2A-7010245DD98E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3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6" name="Graphic 21" descr="Bullseye outline">
            <a:extLst>
              <a:ext uri="{FF2B5EF4-FFF2-40B4-BE49-F238E27FC236}">
                <a16:creationId xmlns:a16="http://schemas.microsoft.com/office/drawing/2014/main" id="{E168EAB7-3FF7-FEB5-3C92-A5C19A4A7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1487" y="1271692"/>
            <a:ext cx="1125415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CBACD-9EF5-78B3-F68B-027955BE2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2DE38E0F-16B1-4356-171A-102180938749}"/>
              </a:ext>
            </a:extLst>
          </p:cNvPr>
          <p:cNvSpPr txBox="1">
            <a:spLocks/>
          </p:cNvSpPr>
          <p:nvPr/>
        </p:nvSpPr>
        <p:spPr>
          <a:xfrm>
            <a:off x="385406" y="1378570"/>
            <a:ext cx="10954607" cy="17142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Wo sind wir in dem Comic? </a:t>
            </a:r>
          </a:p>
          <a:p>
            <a:r>
              <a:rPr lang="de-DE" sz="2463" dirty="0">
                <a:solidFill>
                  <a:srgbClr val="788287"/>
                </a:solidFill>
              </a:rPr>
              <a:t>Spekuliert!</a:t>
            </a:r>
            <a:endParaRPr lang="de-DE" sz="2463" i="1" dirty="0">
              <a:solidFill>
                <a:srgbClr val="788287"/>
              </a:solidFill>
            </a:endParaRPr>
          </a:p>
          <a:p>
            <a:pPr marL="562723" indent="-562723">
              <a:buFont typeface="Arial" panose="020B0604020202020204" pitchFamily="34" charset="0"/>
              <a:buChar char="•"/>
            </a:pPr>
            <a:endParaRPr lang="de-DE" sz="2463" dirty="0">
              <a:solidFill>
                <a:srgbClr val="788287"/>
              </a:solidFill>
            </a:endParaRPr>
          </a:p>
          <a:p>
            <a:r>
              <a:rPr lang="de-DE" sz="3939" dirty="0"/>
              <a:t> </a:t>
            </a:r>
          </a:p>
        </p:txBody>
      </p:sp>
      <p:pic>
        <p:nvPicPr>
          <p:cNvPr id="4" name="Picture 4" descr="Säulen, Gebäude, Tor, Brandenburger Tor">
            <a:extLst>
              <a:ext uri="{FF2B5EF4-FFF2-40B4-BE49-F238E27FC236}">
                <a16:creationId xmlns:a16="http://schemas.microsoft.com/office/drawing/2014/main" id="{86FF8D72-0A27-34DF-8A57-18D4368A2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3"/>
          <a:stretch/>
        </p:blipFill>
        <p:spPr bwMode="auto">
          <a:xfrm>
            <a:off x="730520" y="3244061"/>
            <a:ext cx="3488303" cy="203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A map of germany with a red circle&#10;&#10;Description automatically generated">
            <a:extLst>
              <a:ext uri="{FF2B5EF4-FFF2-40B4-BE49-F238E27FC236}">
                <a16:creationId xmlns:a16="http://schemas.microsoft.com/office/drawing/2014/main" id="{F4373782-8F22-E4ED-D299-A06E969C1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304" y="2184275"/>
            <a:ext cx="3192358" cy="3651150"/>
          </a:xfrm>
          <a:prstGeom prst="rect">
            <a:avLst/>
          </a:prstGeom>
        </p:spPr>
      </p:pic>
      <p:pic>
        <p:nvPicPr>
          <p:cNvPr id="7" name="Picture 2" descr="Berliner Mauer, Graffiti, Straße, Mauer">
            <a:extLst>
              <a:ext uri="{FF2B5EF4-FFF2-40B4-BE49-F238E27FC236}">
                <a16:creationId xmlns:a16="http://schemas.microsoft.com/office/drawing/2014/main" id="{5184EC69-F90B-D83E-FE67-2A18C4105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333">
            <a:off x="8041029" y="3468860"/>
            <a:ext cx="3397787" cy="18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724B5B-1FD6-75CA-06F2-C9C730277C21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4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2FE5744-CA92-7546-42FC-52F43C581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5FB93CA-CC0E-E9F0-D269-F62860EA71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2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8A054-B7B8-3FC0-A31C-9D8B8727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774F2942-EA00-A888-14C5-4CDEAC1DCF31}"/>
              </a:ext>
            </a:extLst>
          </p:cNvPr>
          <p:cNvSpPr txBox="1">
            <a:spLocks/>
          </p:cNvSpPr>
          <p:nvPr/>
        </p:nvSpPr>
        <p:spPr>
          <a:xfrm>
            <a:off x="396262" y="1375161"/>
            <a:ext cx="11386441" cy="1717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Analysiert die Wörter im Team.</a:t>
            </a:r>
          </a:p>
          <a:p>
            <a:r>
              <a:rPr lang="de-DE" sz="2463" dirty="0">
                <a:solidFill>
                  <a:srgbClr val="788287"/>
                </a:solidFill>
              </a:rPr>
              <a:t>Schreibt eure Ideen auf!</a:t>
            </a:r>
          </a:p>
        </p:txBody>
      </p:sp>
      <p:pic>
        <p:nvPicPr>
          <p:cNvPr id="5" name="Bildschirmfoto 2024-01-23 um 08.57.48.png" descr="Bildschirmfoto 2024-01-23 um 08.57.48.png">
            <a:extLst>
              <a:ext uri="{FF2B5EF4-FFF2-40B4-BE49-F238E27FC236}">
                <a16:creationId xmlns:a16="http://schemas.microsoft.com/office/drawing/2014/main" id="{52C6CED5-D516-77A5-D87C-57C795D7F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3" b="9919"/>
          <a:stretch/>
        </p:blipFill>
        <p:spPr>
          <a:xfrm>
            <a:off x="3902590" y="2292440"/>
            <a:ext cx="5328494" cy="3770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9EE8852-BB87-F431-0F40-6E692C51F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521" y="4620062"/>
            <a:ext cx="1297355" cy="1344247"/>
          </a:xfrm>
          <a:prstGeom prst="rect">
            <a:avLst/>
          </a:prstGeom>
        </p:spPr>
      </p:pic>
      <p:sp>
        <p:nvSpPr>
          <p:cNvPr id="9" name="Ihr könnt auch das Wörterbuch benutzen:…">
            <a:extLst>
              <a:ext uri="{FF2B5EF4-FFF2-40B4-BE49-F238E27FC236}">
                <a16:creationId xmlns:a16="http://schemas.microsoft.com/office/drawing/2014/main" id="{4B1E6A8F-D70F-4388-485D-7244E11B6664}"/>
              </a:ext>
            </a:extLst>
          </p:cNvPr>
          <p:cNvSpPr txBox="1"/>
          <p:nvPr/>
        </p:nvSpPr>
        <p:spPr>
          <a:xfrm>
            <a:off x="7653557" y="5964309"/>
            <a:ext cx="4409319" cy="3431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defTabSz="844083">
              <a:lnSpc>
                <a:spcPct val="110000"/>
              </a:lnSpc>
              <a:defRPr sz="1200">
                <a:solidFill>
                  <a:srgbClr val="EB6400"/>
                </a:solidFill>
              </a:defRPr>
            </a:pPr>
            <a:r>
              <a:rPr sz="12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</a:t>
            </a:r>
            <a:r>
              <a:rPr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könnt</a:t>
            </a:r>
            <a:r>
              <a:rPr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auch</a:t>
            </a:r>
            <a:r>
              <a:rPr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Wörterbuch</a:t>
            </a:r>
            <a:r>
              <a:rPr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benutzen</a:t>
            </a:r>
            <a:r>
              <a:rPr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b="1" u="sng" dirty="0">
                <a:solidFill>
                  <a:srgbClr val="788287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www.leo.org</a:t>
            </a:r>
            <a:endParaRPr sz="1200" b="1" u="sng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844083">
              <a:lnSpc>
                <a:spcPct val="110000"/>
              </a:lnSpc>
              <a:defRPr sz="1200"/>
            </a:pPr>
            <a:endParaRPr sz="862" dirty="0">
              <a:solidFill>
                <a:srgbClr val="788287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6D60F3-4558-EF8C-E3C8-1612C67FA8D2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5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679F51D-EA7C-D4E2-3939-A08816975D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AF853BE-E8EC-3C14-1FB8-99BD77EF13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6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01A46-444D-7F76-F5C7-60DE71CE8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A cover of a book with pictures of people&#10;&#10;Description automatically generated">
            <a:extLst>
              <a:ext uri="{FF2B5EF4-FFF2-40B4-BE49-F238E27FC236}">
                <a16:creationId xmlns:a16="http://schemas.microsoft.com/office/drawing/2014/main" id="{1B20D6FC-D87A-144E-1035-266A9A1B6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0732">
            <a:off x="6515036" y="2696203"/>
            <a:ext cx="2350258" cy="3355682"/>
          </a:xfrm>
          <a:prstGeom prst="rect">
            <a:avLst/>
          </a:prstGeom>
        </p:spPr>
      </p:pic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98BB58CD-2AB8-BABF-CFE5-0411D8325831}"/>
              </a:ext>
            </a:extLst>
          </p:cNvPr>
          <p:cNvSpPr txBox="1">
            <a:spLocks/>
          </p:cNvSpPr>
          <p:nvPr/>
        </p:nvSpPr>
        <p:spPr>
          <a:xfrm>
            <a:off x="383632" y="1334752"/>
            <a:ext cx="11001499" cy="952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Worum geht es in dem Comic?</a:t>
            </a:r>
          </a:p>
          <a:p>
            <a:r>
              <a:rPr lang="de-DE" sz="2463" dirty="0">
                <a:solidFill>
                  <a:srgbClr val="788287"/>
                </a:solidFill>
              </a:rPr>
              <a:t>Wir lesen Seite 5.</a:t>
            </a:r>
            <a:endParaRPr lang="de-DE" sz="2463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A41F1822-4275-2E80-013A-3B47507B6252}"/>
              </a:ext>
            </a:extLst>
          </p:cNvPr>
          <p:cNvGrpSpPr/>
          <p:nvPr/>
        </p:nvGrpSpPr>
        <p:grpSpPr>
          <a:xfrm>
            <a:off x="10647802" y="1467412"/>
            <a:ext cx="998999" cy="1025650"/>
            <a:chOff x="9055308" y="3354227"/>
            <a:chExt cx="1211533" cy="1296690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63231512-02F2-EAF4-A312-7ED5C09E938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9227644" y="3619272"/>
              <a:ext cx="922801" cy="867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A011FF-4971-3F87-E436-FE02CFD54775}"/>
                </a:ext>
              </a:extLst>
            </p:cNvPr>
            <p:cNvSpPr/>
            <p:nvPr/>
          </p:nvSpPr>
          <p:spPr>
            <a:xfrm>
              <a:off x="9055308" y="3354227"/>
              <a:ext cx="1211533" cy="1296690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</p:grpSp>
      <p:pic>
        <p:nvPicPr>
          <p:cNvPr id="10" name="Picture 26">
            <a:extLst>
              <a:ext uri="{FF2B5EF4-FFF2-40B4-BE49-F238E27FC236}">
                <a16:creationId xmlns:a16="http://schemas.microsoft.com/office/drawing/2014/main" id="{6CF3A03A-8FD8-3DB3-4E3E-532F3DA96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195" y="2060028"/>
            <a:ext cx="2910646" cy="412005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AC71EC-0BE1-60E9-2DF0-A079816EF4F6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6</a:t>
            </a:fld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A7B59-1A00-253A-6243-B06BC6D14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>
            <a:extLst>
              <a:ext uri="{FF2B5EF4-FFF2-40B4-BE49-F238E27FC236}">
                <a16:creationId xmlns:a16="http://schemas.microsoft.com/office/drawing/2014/main" id="{1BB1A4D6-B030-1698-ABDE-797881A5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6635"/>
          <a:stretch/>
        </p:blipFill>
        <p:spPr>
          <a:xfrm>
            <a:off x="286639" y="1375956"/>
            <a:ext cx="9914427" cy="4682391"/>
          </a:xfrm>
          <a:prstGeom prst="rect">
            <a:avLst/>
          </a:prstGeom>
        </p:spPr>
      </p:pic>
      <p:pic>
        <p:nvPicPr>
          <p:cNvPr id="14" name="Picture 1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C88E519-5B6A-BCC0-9978-A2B94485C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376" y="4397712"/>
            <a:ext cx="2253527" cy="147482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34E8BE-444C-1AD9-E4C9-F57A9294A907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7</a:t>
            </a:fld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7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D86A1-5D34-E5A5-E2BC-954AC0478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>
            <a:extLst>
              <a:ext uri="{FF2B5EF4-FFF2-40B4-BE49-F238E27FC236}">
                <a16:creationId xmlns:a16="http://schemas.microsoft.com/office/drawing/2014/main" id="{F1FF0F7F-FFDC-0BEF-FC7D-02112DF74C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485" b="33648"/>
          <a:stretch/>
        </p:blipFill>
        <p:spPr>
          <a:xfrm>
            <a:off x="286343" y="1439917"/>
            <a:ext cx="9739451" cy="4531123"/>
          </a:xfrm>
          <a:prstGeom prst="rect">
            <a:avLst/>
          </a:prstGeom>
        </p:spPr>
      </p:pic>
      <p:pic>
        <p:nvPicPr>
          <p:cNvPr id="5" name="Picture 1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7975745-7387-926E-6F93-64B92CAB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130" y="4418733"/>
            <a:ext cx="2253527" cy="147482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FC6B68-61AA-4C2B-DC8A-2C0DABD2E83F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8</a:t>
            </a:fld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7C9C-2F5C-F7BD-2DDC-99D1F52FC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>
            <a:extLst>
              <a:ext uri="{FF2B5EF4-FFF2-40B4-BE49-F238E27FC236}">
                <a16:creationId xmlns:a16="http://schemas.microsoft.com/office/drawing/2014/main" id="{E9D900A6-5F40-79F1-59FE-9E2B6042B7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998"/>
          <a:stretch/>
        </p:blipFill>
        <p:spPr>
          <a:xfrm>
            <a:off x="726271" y="1498470"/>
            <a:ext cx="10017759" cy="4679755"/>
          </a:xfrm>
          <a:prstGeom prst="rect">
            <a:avLst/>
          </a:prstGeom>
        </p:spPr>
      </p:pic>
      <p:pic>
        <p:nvPicPr>
          <p:cNvPr id="5" name="Picture 1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39CC79F-7AF1-3805-EB3A-66E0446F3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723" y="4492306"/>
            <a:ext cx="2253527" cy="147482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CCA12C-CB78-35D2-E4AA-4949BF6EBC76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9</a:t>
            </a:fld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8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342</Words>
  <Application>Microsoft Macintosh PowerPoint</Application>
  <PresentationFormat>Breitbild</PresentationFormat>
  <Paragraphs>83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Courier New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14</cp:revision>
  <dcterms:created xsi:type="dcterms:W3CDTF">2024-08-27T16:27:59Z</dcterms:created>
  <dcterms:modified xsi:type="dcterms:W3CDTF">2025-03-27T12:40:45Z</dcterms:modified>
</cp:coreProperties>
</file>