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8" r:id="rId3"/>
    <p:sldId id="279" r:id="rId4"/>
    <p:sldId id="257" r:id="rId5"/>
    <p:sldId id="280" r:id="rId6"/>
    <p:sldId id="259" r:id="rId7"/>
    <p:sldId id="281" r:id="rId8"/>
    <p:sldId id="260" r:id="rId9"/>
    <p:sldId id="282" r:id="rId10"/>
    <p:sldId id="263" r:id="rId11"/>
    <p:sldId id="283" r:id="rId12"/>
    <p:sldId id="264" r:id="rId13"/>
    <p:sldId id="284" r:id="rId14"/>
    <p:sldId id="265" r:id="rId15"/>
    <p:sldId id="267" r:id="rId16"/>
    <p:sldId id="268" r:id="rId17"/>
    <p:sldId id="285" r:id="rId18"/>
    <p:sldId id="270" r:id="rId19"/>
    <p:sldId id="286" r:id="rId20"/>
    <p:sldId id="269" r:id="rId21"/>
    <p:sldId id="271" r:id="rId22"/>
    <p:sldId id="278" r:id="rId23"/>
  </p:sldIdLst>
  <p:sldSz cx="9144000" cy="5143500" type="screen16x9"/>
  <p:notesSz cx="6858000" cy="9144000"/>
  <p:embeddedFontLs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Montserrat ExtraBold" panose="020B0604020202020204" charset="0"/>
      <p:bold r:id="rId29"/>
      <p:boldItalic r:id="rId30"/>
    </p:embeddedFont>
    <p:embeddedFont>
      <p:font typeface="Lora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86BA7E-5AFB-4E2E-B743-1A49FDF986EB}">
  <a:tblStyle styleId="{3486BA7E-5AFB-4E2E-B743-1A49FDF986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2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328" y="0"/>
            <a:ext cx="9176656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63275" y="803875"/>
            <a:ext cx="6017400" cy="23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328" y="0"/>
            <a:ext cx="9176656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025100" y="1824300"/>
            <a:ext cx="5093700" cy="91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Montserrat ExtraBold"/>
              <a:buNone/>
              <a:defRPr sz="4000" b="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025100" y="2350900"/>
            <a:ext cx="5094000" cy="3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82225" y="1024550"/>
            <a:ext cx="6179400" cy="250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SzPts val="2200"/>
              <a:buChar char="⋆"/>
              <a:defRPr sz="2200" i="1"/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⋆"/>
              <a:defRPr sz="2200" i="1"/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⋆"/>
              <a:defRPr sz="2200" i="1"/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 i="1"/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 i="1"/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 i="1"/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 i="1"/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 i="1"/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 i="1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858300" y="493250"/>
            <a:ext cx="54279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858300" y="1072475"/>
            <a:ext cx="5427900" cy="29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⋆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865675" y="493250"/>
            <a:ext cx="54204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1865675" y="1079850"/>
            <a:ext cx="2631000" cy="298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655201" y="1079850"/>
            <a:ext cx="2631000" cy="298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851750" y="493250"/>
            <a:ext cx="54405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2"/>
            </a:gs>
            <a:gs pos="14000">
              <a:schemeClr val="lt2"/>
            </a:gs>
            <a:gs pos="85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57713" y="493259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57788" y="1076775"/>
            <a:ext cx="5428500" cy="29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1711350" y="2030123"/>
            <a:ext cx="671100" cy="671100"/>
          </a:xfrm>
          <a:prstGeom prst="ellipse">
            <a:avLst/>
          </a:prstGeom>
          <a:gradFill>
            <a:gsLst>
              <a:gs pos="0">
                <a:schemeClr val="dk1"/>
              </a:gs>
              <a:gs pos="26000">
                <a:srgbClr val="1A1616"/>
              </a:gs>
              <a:gs pos="66000">
                <a:srgbClr val="1A1616">
                  <a:alpha val="0"/>
                </a:srgbClr>
              </a:gs>
              <a:gs pos="100000">
                <a:srgbClr val="1A161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3">
            <a:alphaModFix/>
          </a:blip>
          <a:srcRect t="36664"/>
          <a:stretch/>
        </p:blipFill>
        <p:spPr>
          <a:xfrm>
            <a:off x="1641825" y="0"/>
            <a:ext cx="1193000" cy="3257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2"/>
          <p:cNvGrpSpPr/>
          <p:nvPr/>
        </p:nvGrpSpPr>
        <p:grpSpPr>
          <a:xfrm>
            <a:off x="4466647" y="-7"/>
            <a:ext cx="910478" cy="2019299"/>
            <a:chOff x="4439172" y="0"/>
            <a:chExt cx="910478" cy="2019299"/>
          </a:xfrm>
        </p:grpSpPr>
        <p:sp>
          <p:nvSpPr>
            <p:cNvPr id="60" name="Google Shape;60;p12"/>
            <p:cNvSpPr/>
            <p:nvPr/>
          </p:nvSpPr>
          <p:spPr>
            <a:xfrm>
              <a:off x="4439172" y="1234571"/>
              <a:ext cx="393000" cy="3930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rgbClr val="1A1616"/>
                </a:gs>
                <a:gs pos="66000">
                  <a:srgbClr val="1A1616">
                    <a:alpha val="0"/>
                  </a:srgbClr>
                </a:gs>
                <a:gs pos="100000">
                  <a:srgbClr val="1A161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1" name="Google Shape;61;p12"/>
            <p:cNvPicPr preferRelativeResize="0"/>
            <p:nvPr/>
          </p:nvPicPr>
          <p:blipFill rotWithShape="1">
            <a:blip r:embed="rId4">
              <a:alphaModFix/>
            </a:blip>
            <a:srcRect t="51786"/>
            <a:stretch/>
          </p:blipFill>
          <p:spPr>
            <a:xfrm>
              <a:off x="4494575" y="0"/>
              <a:ext cx="855075" cy="2019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Google Shape;62;p12"/>
          <p:cNvGrpSpPr/>
          <p:nvPr/>
        </p:nvGrpSpPr>
        <p:grpSpPr>
          <a:xfrm>
            <a:off x="6220961" y="0"/>
            <a:ext cx="714039" cy="3400425"/>
            <a:chOff x="6220961" y="0"/>
            <a:chExt cx="714039" cy="3400425"/>
          </a:xfrm>
        </p:grpSpPr>
        <p:sp>
          <p:nvSpPr>
            <p:cNvPr id="63" name="Google Shape;63;p12"/>
            <p:cNvSpPr/>
            <p:nvPr/>
          </p:nvSpPr>
          <p:spPr>
            <a:xfrm>
              <a:off x="6220961" y="2692839"/>
              <a:ext cx="318900" cy="3189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rgbClr val="1A1616"/>
                </a:gs>
                <a:gs pos="66000">
                  <a:srgbClr val="1A1616">
                    <a:alpha val="0"/>
                  </a:srgbClr>
                </a:gs>
                <a:gs pos="100000">
                  <a:srgbClr val="1A161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4" name="Google Shape;64;p12"/>
            <p:cNvPicPr preferRelativeResize="0"/>
            <p:nvPr/>
          </p:nvPicPr>
          <p:blipFill rotWithShape="1">
            <a:blip r:embed="rId5">
              <a:alphaModFix/>
            </a:blip>
            <a:srcRect t="29725"/>
            <a:stretch/>
          </p:blipFill>
          <p:spPr>
            <a:xfrm>
              <a:off x="6229350" y="0"/>
              <a:ext cx="705650" cy="3400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" name="Google Shape;65;p12"/>
          <p:cNvPicPr preferRelativeResize="0"/>
          <p:nvPr/>
        </p:nvPicPr>
        <p:blipFill rotWithShape="1">
          <a:blip r:embed="rId6">
            <a:alphaModFix/>
          </a:blip>
          <a:srcRect t="47036"/>
          <a:stretch/>
        </p:blipFill>
        <p:spPr>
          <a:xfrm>
            <a:off x="8570525" y="0"/>
            <a:ext cx="705650" cy="222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2"/>
          <p:cNvPicPr preferRelativeResize="0"/>
          <p:nvPr/>
        </p:nvPicPr>
        <p:blipFill rotWithShape="1">
          <a:blip r:embed="rId7">
            <a:alphaModFix/>
          </a:blip>
          <a:srcRect t="67243"/>
          <a:stretch/>
        </p:blipFill>
        <p:spPr>
          <a:xfrm>
            <a:off x="722650" y="-7"/>
            <a:ext cx="705650" cy="1132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2"/>
          <p:cNvGrpSpPr/>
          <p:nvPr/>
        </p:nvGrpSpPr>
        <p:grpSpPr>
          <a:xfrm>
            <a:off x="3370625" y="0"/>
            <a:ext cx="587100" cy="1360775"/>
            <a:chOff x="3370625" y="0"/>
            <a:chExt cx="587100" cy="1360775"/>
          </a:xfrm>
        </p:grpSpPr>
        <p:sp>
          <p:nvSpPr>
            <p:cNvPr id="68" name="Google Shape;68;p12"/>
            <p:cNvSpPr/>
            <p:nvPr/>
          </p:nvSpPr>
          <p:spPr>
            <a:xfrm>
              <a:off x="3422700" y="897628"/>
              <a:ext cx="318900" cy="3189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rgbClr val="1A1616"/>
                </a:gs>
                <a:gs pos="66000">
                  <a:srgbClr val="1A1616">
                    <a:alpha val="0"/>
                  </a:srgbClr>
                </a:gs>
                <a:gs pos="100000">
                  <a:srgbClr val="1A161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9" name="Google Shape;69;p12"/>
            <p:cNvPicPr preferRelativeResize="0"/>
            <p:nvPr/>
          </p:nvPicPr>
          <p:blipFill rotWithShape="1">
            <a:blip r:embed="rId8">
              <a:alphaModFix/>
            </a:blip>
            <a:srcRect t="62979"/>
            <a:stretch/>
          </p:blipFill>
          <p:spPr>
            <a:xfrm>
              <a:off x="3370625" y="0"/>
              <a:ext cx="587100" cy="1360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67" y="1735283"/>
            <a:ext cx="7828759" cy="2404098"/>
          </a:xfrm>
        </p:spPr>
        <p:txBody>
          <a:bodyPr/>
          <a:lstStyle/>
          <a:p>
            <a:r>
              <a:rPr lang="en-US" sz="3600" dirty="0" smtClean="0"/>
              <a:t>Quiz</a:t>
            </a:r>
            <a:br>
              <a:rPr lang="en-US" sz="3600" dirty="0" smtClean="0"/>
            </a:br>
            <a:r>
              <a:rPr lang="en-US" sz="3600" dirty="0" err="1" smtClean="0"/>
              <a:t>Deutschlehrerin</a:t>
            </a:r>
            <a:r>
              <a:rPr lang="en-US" sz="3600" dirty="0" smtClean="0"/>
              <a:t>: </a:t>
            </a:r>
            <a:r>
              <a:rPr lang="en-US" sz="3600" dirty="0" err="1" smtClean="0"/>
              <a:t>Natia</a:t>
            </a:r>
            <a:r>
              <a:rPr lang="en-US" sz="3600" dirty="0" smtClean="0"/>
              <a:t> </a:t>
            </a:r>
            <a:r>
              <a:rPr lang="en-US" sz="3600" dirty="0" err="1" smtClean="0"/>
              <a:t>Janjgava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Thema</a:t>
            </a:r>
            <a:r>
              <a:rPr lang="en-US" sz="3600" dirty="0" smtClean="0"/>
              <a:t>: </a:t>
            </a:r>
            <a:r>
              <a:rPr lang="en-US" sz="3600" dirty="0" err="1" smtClean="0"/>
              <a:t>Feiertage</a:t>
            </a:r>
            <a:r>
              <a:rPr lang="ka-GE" sz="3600" dirty="0" smtClean="0"/>
              <a:t/>
            </a:r>
            <a:br>
              <a:rPr lang="ka-GE" sz="3600" dirty="0" smtClean="0"/>
            </a:br>
            <a:r>
              <a:rPr lang="ka-GE" sz="3600" dirty="0" smtClean="0"/>
              <a:t/>
            </a:r>
            <a:br>
              <a:rPr lang="ka-GE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29" y="0"/>
            <a:ext cx="2284009" cy="2276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865675" y="1727426"/>
            <a:ext cx="5420400" cy="25328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UcPeriod"/>
            </a:pP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Bus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UcPeriod"/>
            </a:pPr>
            <a:r>
              <a:rPr lang="en-US" dirty="0" err="1" smtClean="0"/>
              <a:t>mit</a:t>
            </a:r>
            <a:r>
              <a:rPr lang="en-US" dirty="0" smtClean="0"/>
              <a:t> der U-</a:t>
            </a:r>
            <a:r>
              <a:rPr lang="en-US" dirty="0" err="1" smtClean="0"/>
              <a:t>Bahn</a:t>
            </a:r>
            <a:endParaRPr lang="en-US" dirty="0" smtClean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UcPeriod"/>
            </a:pPr>
            <a:r>
              <a:rPr lang="en-US" dirty="0" err="1"/>
              <a:t>m</a:t>
            </a:r>
            <a:r>
              <a:rPr lang="en-US" dirty="0" err="1" smtClean="0"/>
              <a:t>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Fahrrad</a:t>
            </a:r>
            <a:endParaRPr lang="en-US" dirty="0" smtClean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UcPeriod"/>
            </a:pPr>
            <a:r>
              <a:rPr lang="en-US" dirty="0" err="1"/>
              <a:t>m</a:t>
            </a:r>
            <a:r>
              <a:rPr lang="en-US" dirty="0" err="1" smtClean="0"/>
              <a:t>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Schiff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865675" y="493250"/>
            <a:ext cx="54204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1800" dirty="0" smtClean="0"/>
              <a:t>In den </a:t>
            </a:r>
            <a:r>
              <a:rPr lang="en-US" sz="1800" dirty="0" err="1" smtClean="0"/>
              <a:t>Niderlanden</a:t>
            </a:r>
            <a:r>
              <a:rPr lang="en-US" sz="1800" dirty="0" smtClean="0"/>
              <a:t> </a:t>
            </a:r>
            <a:r>
              <a:rPr lang="en-US" sz="1800" dirty="0" err="1" smtClean="0"/>
              <a:t>kommt</a:t>
            </a:r>
            <a:r>
              <a:rPr lang="en-US" sz="1800" dirty="0" smtClean="0"/>
              <a:t> </a:t>
            </a:r>
            <a:r>
              <a:rPr lang="en-US" sz="1800" dirty="0" err="1" smtClean="0"/>
              <a:t>Nikolaus</a:t>
            </a:r>
            <a:r>
              <a:rPr lang="en-US" sz="1800" dirty="0" smtClean="0"/>
              <a:t> </a:t>
            </a:r>
            <a:r>
              <a:rPr lang="en-US" sz="1800" dirty="0" err="1" smtClean="0"/>
              <a:t>gerne</a:t>
            </a:r>
            <a:r>
              <a:rPr lang="en-US" sz="1800" dirty="0" smtClean="0"/>
              <a:t>…………………</a:t>
            </a:r>
            <a:endParaRPr sz="1800" dirty="0"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2"/>
          </p:nvPr>
        </p:nvSpPr>
        <p:spPr>
          <a:xfrm>
            <a:off x="1865675" y="1381992"/>
            <a:ext cx="5420526" cy="268435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dirty="0" smtClean="0"/>
              <a:t>    </a:t>
            </a:r>
            <a:r>
              <a:rPr lang="en-US" dirty="0"/>
              <a:t> </a:t>
            </a:r>
            <a:r>
              <a:rPr lang="en-US" dirty="0" smtClean="0"/>
              <a:t>       </a:t>
            </a:r>
            <a:endParaRPr dirty="0"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10</a:t>
            </a:fld>
            <a:endParaRPr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Antwort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D.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Schiff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543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675" y="226142"/>
            <a:ext cx="5420400" cy="720108"/>
          </a:xfrm>
        </p:spPr>
        <p:txBody>
          <a:bodyPr/>
          <a:lstStyle/>
          <a:p>
            <a:r>
              <a:rPr lang="en-US" sz="2000" dirty="0" smtClean="0"/>
              <a:t>Was </a:t>
            </a:r>
            <a:r>
              <a:rPr lang="en-US" sz="2000" dirty="0" err="1" smtClean="0"/>
              <a:t>bedeutet</a:t>
            </a:r>
            <a:r>
              <a:rPr lang="en-US" sz="2000" dirty="0" smtClean="0"/>
              <a:t>  der Name  </a:t>
            </a:r>
            <a:r>
              <a:rPr lang="en-US" sz="2000" dirty="0" err="1" smtClean="0"/>
              <a:t>Nikolaus</a:t>
            </a:r>
            <a:r>
              <a:rPr lang="en-US" sz="2000" dirty="0" smtClean="0"/>
              <a:t> </a:t>
            </a:r>
            <a:r>
              <a:rPr lang="en-US" sz="2000" dirty="0" err="1" smtClean="0"/>
              <a:t>wörtlich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301262" y="1079850"/>
            <a:ext cx="2329961" cy="29865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A. </a:t>
            </a:r>
            <a:r>
              <a:rPr lang="en-US" dirty="0" err="1" smtClean="0"/>
              <a:t>Sieger</a:t>
            </a:r>
            <a:r>
              <a:rPr lang="en-US" dirty="0" smtClean="0"/>
              <a:t> des </a:t>
            </a:r>
            <a:r>
              <a:rPr lang="en-US" dirty="0" err="1" smtClean="0"/>
              <a:t>Volkes</a:t>
            </a:r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 err="1" smtClean="0"/>
              <a:t>Liebe</a:t>
            </a:r>
            <a:r>
              <a:rPr lang="en-US" dirty="0" smtClean="0"/>
              <a:t> der Kinder</a:t>
            </a:r>
          </a:p>
          <a:p>
            <a:r>
              <a:rPr lang="en-US" dirty="0" smtClean="0"/>
              <a:t>C. Freund der Kinder</a:t>
            </a:r>
          </a:p>
          <a:p>
            <a:r>
              <a:rPr lang="en-US" dirty="0" smtClean="0"/>
              <a:t>D.  </a:t>
            </a:r>
            <a:r>
              <a:rPr lang="en-US" dirty="0" err="1" smtClean="0"/>
              <a:t>Opa</a:t>
            </a:r>
            <a:r>
              <a:rPr lang="en-US" dirty="0" smtClean="0"/>
              <a:t> des </a:t>
            </a:r>
            <a:r>
              <a:rPr lang="en-US" dirty="0" err="1" smtClean="0"/>
              <a:t>Volkes</a:t>
            </a:r>
            <a:endParaRPr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Antwort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A. </a:t>
            </a:r>
            <a:r>
              <a:rPr lang="en-US" dirty="0" err="1" smtClean="0"/>
              <a:t>Sieger</a:t>
            </a:r>
            <a:r>
              <a:rPr lang="en-US" dirty="0" smtClean="0"/>
              <a:t> des </a:t>
            </a:r>
            <a:r>
              <a:rPr lang="en-US" dirty="0" err="1" smtClean="0"/>
              <a:t>Volkes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05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50" y="498813"/>
            <a:ext cx="6705600" cy="453000"/>
          </a:xfrm>
        </p:spPr>
        <p:txBody>
          <a:bodyPr/>
          <a:lstStyle/>
          <a:p>
            <a:r>
              <a:rPr lang="de-DE" sz="2000" dirty="0"/>
              <a:t>Welches Gericht wird von den Georgiern am Silvesterabend zubereitet?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A. </a:t>
            </a:r>
            <a:r>
              <a:rPr lang="en-US" dirty="0" err="1" smtClean="0"/>
              <a:t>Satsivi</a:t>
            </a:r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 err="1" smtClean="0"/>
              <a:t>Suppe</a:t>
            </a:r>
            <a:endParaRPr lang="en-US" dirty="0" smtClean="0"/>
          </a:p>
          <a:p>
            <a:r>
              <a:rPr lang="en-US" dirty="0" smtClean="0"/>
              <a:t>C. </a:t>
            </a:r>
            <a:r>
              <a:rPr lang="en-US" dirty="0" err="1" smtClean="0"/>
              <a:t>Knödel</a:t>
            </a:r>
            <a:endParaRPr lang="en-US" dirty="0" smtClean="0"/>
          </a:p>
          <a:p>
            <a:r>
              <a:rPr lang="en-US" dirty="0" smtClean="0"/>
              <a:t>D. </a:t>
            </a:r>
            <a:r>
              <a:rPr lang="en-US" dirty="0" err="1" smtClean="0"/>
              <a:t>Gulasch</a:t>
            </a:r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A. </a:t>
            </a:r>
            <a:r>
              <a:rPr lang="en-US" dirty="0" err="1" smtClean="0"/>
              <a:t>Satsivi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Wann</a:t>
            </a:r>
            <a:r>
              <a:rPr lang="en-US" dirty="0" smtClean="0"/>
              <a:t> </a:t>
            </a:r>
            <a:r>
              <a:rPr lang="en-US" dirty="0" err="1" smtClean="0"/>
              <a:t>feiert</a:t>
            </a:r>
            <a:r>
              <a:rPr lang="en-US" dirty="0" smtClean="0"/>
              <a:t> man in </a:t>
            </a:r>
            <a:r>
              <a:rPr lang="en-US" dirty="0" err="1" smtClean="0"/>
              <a:t>Georgien</a:t>
            </a:r>
            <a:r>
              <a:rPr lang="ka-GE" dirty="0"/>
              <a:t> </a:t>
            </a:r>
            <a:r>
              <a:rPr lang="en-US" dirty="0" smtClean="0"/>
              <a:t>den Tag </a:t>
            </a:r>
            <a:r>
              <a:rPr lang="en-US" dirty="0" err="1" smtClean="0"/>
              <a:t>Heilige</a:t>
            </a:r>
            <a:r>
              <a:rPr lang="en-US" dirty="0" smtClean="0"/>
              <a:t> Barbara?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A. Am 24 April</a:t>
            </a:r>
          </a:p>
          <a:p>
            <a:r>
              <a:rPr lang="en-US" dirty="0" smtClean="0"/>
              <a:t>B. Am 17. </a:t>
            </a:r>
            <a:r>
              <a:rPr lang="en-US" dirty="0" err="1"/>
              <a:t>D</a:t>
            </a:r>
            <a:r>
              <a:rPr lang="en-US" dirty="0" err="1" smtClean="0"/>
              <a:t>ezember</a:t>
            </a:r>
            <a:endParaRPr lang="en-US" dirty="0" smtClean="0"/>
          </a:p>
          <a:p>
            <a:r>
              <a:rPr lang="en-US" dirty="0" smtClean="0"/>
              <a:t>C. Am 5. September</a:t>
            </a:r>
          </a:p>
          <a:p>
            <a:r>
              <a:rPr lang="en-US" dirty="0" smtClean="0"/>
              <a:t>D. Am 8. </a:t>
            </a:r>
            <a:r>
              <a:rPr lang="en-US" dirty="0" err="1" smtClean="0"/>
              <a:t>März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B. am 17. </a:t>
            </a:r>
            <a:r>
              <a:rPr lang="en-US" dirty="0" err="1" smtClean="0"/>
              <a:t>Dezember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77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am 24. April</a:t>
            </a:r>
          </a:p>
          <a:p>
            <a:r>
              <a:rPr lang="en-US" dirty="0" smtClean="0"/>
              <a:t>B.  Am 15. September</a:t>
            </a:r>
          </a:p>
          <a:p>
            <a:pPr marL="127000" indent="0">
              <a:buNone/>
            </a:pPr>
            <a:r>
              <a:rPr lang="en-US" dirty="0"/>
              <a:t> </a:t>
            </a:r>
            <a:r>
              <a:rPr lang="en-US" dirty="0" smtClean="0"/>
              <a:t>     C. Am  5. </a:t>
            </a:r>
            <a:r>
              <a:rPr lang="en-US" dirty="0" err="1" smtClean="0"/>
              <a:t>Oktober</a:t>
            </a:r>
            <a:endParaRPr lang="en-US" dirty="0" smtClean="0"/>
          </a:p>
          <a:p>
            <a:pPr marL="127000" indent="0">
              <a:buNone/>
            </a:pPr>
            <a:r>
              <a:rPr lang="en-US" dirty="0"/>
              <a:t> </a:t>
            </a:r>
            <a:r>
              <a:rPr lang="en-US" dirty="0" smtClean="0"/>
              <a:t>     D. Am 12. </a:t>
            </a:r>
            <a:r>
              <a:rPr lang="en-US" dirty="0" err="1" smtClean="0"/>
              <a:t>Juni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Wann</a:t>
            </a:r>
            <a:r>
              <a:rPr lang="en-US" dirty="0" smtClean="0"/>
              <a:t> </a:t>
            </a:r>
            <a:r>
              <a:rPr lang="en-US" dirty="0" err="1" smtClean="0"/>
              <a:t>feiert</a:t>
            </a:r>
            <a:r>
              <a:rPr lang="en-US" dirty="0" smtClean="0"/>
              <a:t> man in </a:t>
            </a:r>
            <a:r>
              <a:rPr lang="en-US" dirty="0" err="1" smtClean="0"/>
              <a:t>Georgien</a:t>
            </a:r>
            <a:r>
              <a:rPr lang="en-US" dirty="0" smtClean="0"/>
              <a:t> den </a:t>
            </a:r>
            <a:r>
              <a:rPr lang="en-US" dirty="0" err="1" smtClean="0"/>
              <a:t>Lehrertag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Antwort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C. am 5. </a:t>
            </a:r>
            <a:r>
              <a:rPr lang="en-US" dirty="0" err="1" smtClean="0"/>
              <a:t>Oktober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11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4000">
              <a:schemeClr val="accent5"/>
            </a:gs>
            <a:gs pos="85000">
              <a:schemeClr val="accent4"/>
            </a:gs>
            <a:gs pos="100000">
              <a:schemeClr val="accent4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4024762" y="14689"/>
            <a:ext cx="1094475" cy="1044140"/>
          </a:xfrm>
          <a:custGeom>
            <a:avLst/>
            <a:gdLst/>
            <a:ahLst/>
            <a:cxnLst/>
            <a:rect l="l" t="t" r="r" b="b"/>
            <a:pathLst>
              <a:path w="35584" h="33953" extrusionOk="0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3896" y="14689"/>
            <a:ext cx="7364361" cy="2229747"/>
          </a:xfrm>
        </p:spPr>
        <p:txBody>
          <a:bodyPr/>
          <a:lstStyle/>
          <a:p>
            <a:pPr marL="114300" indent="0"/>
            <a:r>
              <a:rPr lang="de-DE" sz="3200" dirty="0"/>
              <a:t>Wann feiern die Deutschen Weihnachten?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43896" y="1402773"/>
            <a:ext cx="2631000" cy="4626492"/>
          </a:xfrm>
        </p:spPr>
        <p:txBody>
          <a:bodyPr/>
          <a:lstStyle/>
          <a:p>
            <a:pPr marL="469900" indent="-34290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Am 7. </a:t>
            </a:r>
            <a:r>
              <a:rPr lang="en-US" dirty="0" err="1" smtClean="0">
                <a:solidFill>
                  <a:srgbClr val="FF0000"/>
                </a:solidFill>
              </a:rPr>
              <a:t>Januar</a:t>
            </a:r>
            <a:endParaRPr lang="en-US" dirty="0" smtClean="0">
              <a:solidFill>
                <a:srgbClr val="FF0000"/>
              </a:solidFill>
            </a:endParaRPr>
          </a:p>
          <a:p>
            <a:pPr marL="469900" indent="-34290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Am 25. </a:t>
            </a:r>
            <a:r>
              <a:rPr lang="en-US" dirty="0" err="1" smtClean="0">
                <a:solidFill>
                  <a:srgbClr val="FF0000"/>
                </a:solidFill>
              </a:rPr>
              <a:t>Dezember</a:t>
            </a:r>
            <a:endParaRPr lang="en-US" dirty="0" smtClean="0">
              <a:solidFill>
                <a:srgbClr val="FF0000"/>
              </a:solidFill>
            </a:endParaRPr>
          </a:p>
          <a:p>
            <a:pPr marL="469900" indent="-34290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Am  6. </a:t>
            </a:r>
            <a:r>
              <a:rPr lang="en-US" dirty="0" err="1" smtClean="0">
                <a:solidFill>
                  <a:srgbClr val="FF0000"/>
                </a:solidFill>
              </a:rPr>
              <a:t>Dezember</a:t>
            </a:r>
            <a:endParaRPr lang="en-US" dirty="0" smtClean="0">
              <a:solidFill>
                <a:srgbClr val="FF0000"/>
              </a:solidFill>
            </a:endParaRPr>
          </a:p>
          <a:p>
            <a:pPr marL="469900" indent="-34290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Am   6.Januar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655075" y="3136489"/>
            <a:ext cx="2748615" cy="1842735"/>
          </a:xfrm>
        </p:spPr>
        <p:txBody>
          <a:bodyPr/>
          <a:lstStyle/>
          <a:p>
            <a:pPr marL="12700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de-DE" dirty="0"/>
              <a:t>Was für ein </a:t>
            </a:r>
            <a:r>
              <a:rPr lang="de-DE" dirty="0" smtClean="0"/>
              <a:t>Feiertag</a:t>
            </a:r>
            <a:r>
              <a:rPr lang="ka-GE" dirty="0" smtClean="0"/>
              <a:t> </a:t>
            </a:r>
            <a:r>
              <a:rPr lang="en-US" dirty="0" err="1" smtClean="0"/>
              <a:t>feiert</a:t>
            </a:r>
            <a:r>
              <a:rPr lang="en-US" dirty="0" smtClean="0"/>
              <a:t> man</a:t>
            </a:r>
            <a:r>
              <a:rPr lang="de-DE" dirty="0" smtClean="0"/>
              <a:t> </a:t>
            </a:r>
            <a:r>
              <a:rPr lang="de-DE" dirty="0"/>
              <a:t>am 8. März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Frauentag</a:t>
            </a:r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 err="1" smtClean="0"/>
              <a:t>Muttertag</a:t>
            </a:r>
            <a:endParaRPr lang="en-US" dirty="0" smtClean="0"/>
          </a:p>
          <a:p>
            <a:r>
              <a:rPr lang="en-US" dirty="0" smtClean="0"/>
              <a:t>C. </a:t>
            </a:r>
            <a:r>
              <a:rPr lang="en-US" dirty="0" err="1" smtClean="0"/>
              <a:t>Weihnachten</a:t>
            </a:r>
            <a:endParaRPr lang="en-US" dirty="0" smtClean="0"/>
          </a:p>
          <a:p>
            <a:r>
              <a:rPr lang="en-US" dirty="0" err="1" smtClean="0"/>
              <a:t>D.Ostern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/>
            </a:r>
            <a:br>
              <a:rPr lang="ka-GE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Antwort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A. </a:t>
            </a:r>
            <a:r>
              <a:rPr lang="en-US" dirty="0" err="1" smtClean="0"/>
              <a:t>Frauentag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55201" y="1079850"/>
            <a:ext cx="3171276" cy="2986500"/>
          </a:xfrm>
        </p:spPr>
        <p:txBody>
          <a:bodyPr/>
          <a:lstStyle/>
          <a:p>
            <a:pPr marL="127000" indent="0">
              <a:buNone/>
            </a:pP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Vielen</a:t>
            </a:r>
            <a:r>
              <a:rPr lang="en-US" sz="3200" dirty="0" smtClean="0"/>
              <a:t> Dank </a:t>
            </a:r>
            <a:r>
              <a:rPr lang="en-US" sz="3200" dirty="0" err="1" smtClean="0"/>
              <a:t>für</a:t>
            </a:r>
            <a:r>
              <a:rPr lang="en-US" sz="3200" dirty="0" smtClean="0"/>
              <a:t> die </a:t>
            </a:r>
            <a:r>
              <a:rPr lang="en-US" sz="3200" smtClean="0"/>
              <a:t>Aufmerksamkeits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pic>
        <p:nvPicPr>
          <p:cNvPr id="6" name="Picture 5" descr="E77BD592-95A4-4BC6-A148-24BC1DF0F25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826" y="1435510"/>
            <a:ext cx="2987777" cy="27530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Antwort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B. Am 25. </a:t>
            </a:r>
            <a:r>
              <a:rPr lang="en-US" dirty="0" err="1" smtClean="0"/>
              <a:t>Dezember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40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1209367" y="757084"/>
            <a:ext cx="6813755" cy="8160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/>
              <a:t>Seit</a:t>
            </a:r>
            <a:r>
              <a:rPr lang="en-US" sz="2400" dirty="0" smtClean="0"/>
              <a:t> </a:t>
            </a:r>
            <a:r>
              <a:rPr lang="en-US" sz="2400" dirty="0" err="1" smtClean="0"/>
              <a:t>wann</a:t>
            </a:r>
            <a:r>
              <a:rPr lang="en-US" sz="2400" dirty="0" smtClean="0"/>
              <a:t> </a:t>
            </a:r>
            <a:r>
              <a:rPr lang="en-US" sz="2400" dirty="0" err="1" smtClean="0"/>
              <a:t>gibt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Adventskranz</a:t>
            </a:r>
            <a:r>
              <a:rPr lang="en-US" sz="2400" dirty="0" smtClean="0"/>
              <a:t>?</a:t>
            </a:r>
            <a:endParaRPr lang="ka-GE" sz="2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a-GE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a-GE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ka-GE" sz="1400" dirty="0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1400" dirty="0" smtClean="0"/>
              <a:t>1925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1400" dirty="0" smtClean="0"/>
              <a:t>1456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1400" dirty="0" smtClean="0"/>
              <a:t>1689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1400" dirty="0" smtClean="0"/>
              <a:t>1432</a:t>
            </a:r>
            <a:endParaRPr lang="ka-GE" sz="14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400" dirty="0"/>
              <a:t> </a:t>
            </a:r>
            <a:r>
              <a:rPr lang="ka-GE" sz="1400" dirty="0" smtClean="0"/>
              <a:t>  </a:t>
            </a:r>
            <a:r>
              <a:rPr lang="ka-GE" dirty="0"/>
              <a:t> </a:t>
            </a:r>
            <a:endParaRPr sz="1400" dirty="0"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8" name="Google Shape;303;p35"/>
          <p:cNvSpPr/>
          <p:nvPr/>
        </p:nvSpPr>
        <p:spPr>
          <a:xfrm>
            <a:off x="4440080" y="1881352"/>
            <a:ext cx="406270" cy="445622"/>
          </a:xfrm>
          <a:custGeom>
            <a:avLst/>
            <a:gdLst/>
            <a:ahLst/>
            <a:cxnLst/>
            <a:rect l="l" t="t" r="r" b="b"/>
            <a:pathLst>
              <a:path w="36248" h="39913" extrusionOk="0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10" name="Google Shape;303;p35"/>
          <p:cNvSpPr/>
          <p:nvPr/>
        </p:nvSpPr>
        <p:spPr>
          <a:xfrm>
            <a:off x="2981934" y="249335"/>
            <a:ext cx="602261" cy="663055"/>
          </a:xfrm>
          <a:custGeom>
            <a:avLst/>
            <a:gdLst/>
            <a:ahLst/>
            <a:cxnLst/>
            <a:rect l="l" t="t" r="r" b="b"/>
            <a:pathLst>
              <a:path w="36248" h="39913" extrusionOk="0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12" name="Google Shape;313;p35"/>
          <p:cNvSpPr/>
          <p:nvPr/>
        </p:nvSpPr>
        <p:spPr>
          <a:xfrm>
            <a:off x="5670711" y="324922"/>
            <a:ext cx="520963" cy="587468"/>
          </a:xfrm>
          <a:custGeom>
            <a:avLst/>
            <a:gdLst/>
            <a:ahLst/>
            <a:cxnLst/>
            <a:rect l="l" t="t" r="r" b="b"/>
            <a:pathLst>
              <a:path w="31355" h="35363" extrusionOk="0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13" name="Google Shape;313;p35"/>
          <p:cNvSpPr/>
          <p:nvPr/>
        </p:nvSpPr>
        <p:spPr>
          <a:xfrm>
            <a:off x="4363308" y="4061517"/>
            <a:ext cx="463617" cy="518253"/>
          </a:xfrm>
          <a:custGeom>
            <a:avLst/>
            <a:gdLst/>
            <a:ahLst/>
            <a:cxnLst/>
            <a:rect l="l" t="t" r="r" b="b"/>
            <a:pathLst>
              <a:path w="31355" h="35363" extrusionOk="0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978930" y="2942897"/>
            <a:ext cx="3004" cy="304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09096" y="2942865"/>
            <a:ext cx="3004" cy="304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Antwort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A. 1925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88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1800" dirty="0"/>
              <a:t/>
            </a:r>
            <a:br>
              <a:rPr lang="en-US" sz="1800" dirty="0"/>
            </a:br>
            <a:endParaRPr sz="1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58300" y="975750"/>
            <a:ext cx="5427900" cy="2994000"/>
          </a:xfrm>
        </p:spPr>
        <p:txBody>
          <a:bodyPr/>
          <a:lstStyle/>
          <a:p>
            <a:pPr>
              <a:buNone/>
            </a:pPr>
            <a:r>
              <a:rPr lang="en-US" sz="2000" dirty="0" err="1" smtClean="0"/>
              <a:t>Wer</a:t>
            </a:r>
            <a:r>
              <a:rPr lang="en-US" sz="2000" dirty="0" smtClean="0"/>
              <a:t> </a:t>
            </a:r>
            <a:r>
              <a:rPr lang="en-US" sz="2000" dirty="0" err="1" smtClean="0"/>
              <a:t>schrieb</a:t>
            </a:r>
            <a:r>
              <a:rPr lang="en-US" sz="2000" dirty="0" smtClean="0"/>
              <a:t> die </a:t>
            </a:r>
            <a:r>
              <a:rPr lang="en-US" sz="2000" dirty="0" err="1" smtClean="0"/>
              <a:t>berühmte</a:t>
            </a:r>
            <a:r>
              <a:rPr lang="en-US" sz="2000" dirty="0" smtClean="0"/>
              <a:t> </a:t>
            </a:r>
            <a:r>
              <a:rPr lang="en-US" sz="2000" dirty="0" err="1" smtClean="0"/>
              <a:t>Erzählung</a:t>
            </a:r>
            <a:r>
              <a:rPr lang="en-US" sz="2000" dirty="0" smtClean="0"/>
              <a:t> “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Weihnachtsgeschichte</a:t>
            </a:r>
            <a:r>
              <a:rPr lang="en-US" sz="2000" dirty="0" smtClean="0"/>
              <a:t>”?</a:t>
            </a:r>
          </a:p>
          <a:p>
            <a:pPr marL="571500" indent="-457200">
              <a:buAutoNum type="alphaUcPeriod"/>
            </a:pPr>
            <a:r>
              <a:rPr lang="en-US" sz="2000" dirty="0" smtClean="0"/>
              <a:t>Schiller</a:t>
            </a:r>
          </a:p>
          <a:p>
            <a:pPr marL="571500" indent="-457200">
              <a:buAutoNum type="alphaUcPeriod"/>
            </a:pPr>
            <a:r>
              <a:rPr lang="en-US" sz="2000" dirty="0" err="1" smtClean="0"/>
              <a:t>Akaki</a:t>
            </a:r>
            <a:r>
              <a:rPr lang="en-US" sz="2000" dirty="0" smtClean="0"/>
              <a:t> </a:t>
            </a:r>
            <a:r>
              <a:rPr lang="en-US" sz="2000" dirty="0" err="1" smtClean="0"/>
              <a:t>Tsereteli</a:t>
            </a:r>
            <a:endParaRPr lang="en-US" sz="2000" dirty="0" smtClean="0"/>
          </a:p>
          <a:p>
            <a:pPr marL="571500" indent="-457200">
              <a:buAutoNum type="alphaUcPeriod"/>
            </a:pPr>
            <a:r>
              <a:rPr lang="en-US" sz="2000" dirty="0" smtClean="0"/>
              <a:t>Charles Dickens</a:t>
            </a:r>
          </a:p>
          <a:p>
            <a:pPr marL="571500" indent="-457200">
              <a:buAutoNum type="alphaUcPeriod"/>
            </a:pPr>
            <a:r>
              <a:rPr lang="en-US" sz="2000" dirty="0" err="1" smtClean="0"/>
              <a:t>Diuma</a:t>
            </a:r>
            <a:endParaRPr lang="ka-GE" sz="2000" dirty="0" smtClean="0"/>
          </a:p>
          <a:p>
            <a:pPr marL="114300" indent="0">
              <a:buNone/>
            </a:pPr>
            <a:endParaRPr lang="en-US" sz="1400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 Charles Dickens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1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745" y="424424"/>
            <a:ext cx="6432751" cy="3191612"/>
          </a:xfrm>
        </p:spPr>
        <p:txBody>
          <a:bodyPr/>
          <a:lstStyle/>
          <a:p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en-US" sz="3200" dirty="0" smtClean="0"/>
              <a:t>Was </a:t>
            </a:r>
            <a:r>
              <a:rPr lang="en-US" sz="3200" dirty="0" err="1" smtClean="0"/>
              <a:t>wird</a:t>
            </a:r>
            <a:r>
              <a:rPr lang="en-US" sz="3200" dirty="0" smtClean="0"/>
              <a:t> an </a:t>
            </a:r>
            <a:r>
              <a:rPr lang="en-US" sz="3200" dirty="0" err="1" smtClean="0"/>
              <a:t>Ostern</a:t>
            </a:r>
            <a:r>
              <a:rPr lang="en-US" sz="3200" dirty="0" smtClean="0"/>
              <a:t> </a:t>
            </a:r>
            <a:r>
              <a:rPr lang="en-US" sz="3200" dirty="0" err="1" smtClean="0"/>
              <a:t>gefeiert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400" dirty="0" smtClean="0"/>
              <a:t>A. Die </a:t>
            </a:r>
            <a:r>
              <a:rPr lang="en-US" sz="2400" dirty="0" err="1" smtClean="0"/>
              <a:t>Auferstehung</a:t>
            </a:r>
            <a:r>
              <a:rPr lang="en-US" sz="2400" dirty="0" smtClean="0"/>
              <a:t> von Jesus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B.Die</a:t>
            </a:r>
            <a:r>
              <a:rPr lang="en-US" sz="2400" dirty="0" smtClean="0"/>
              <a:t> </a:t>
            </a:r>
            <a:r>
              <a:rPr lang="en-US" sz="2400" dirty="0" err="1"/>
              <a:t>G</a:t>
            </a:r>
            <a:r>
              <a:rPr lang="en-US" sz="2400" dirty="0" err="1" smtClean="0"/>
              <a:t>eburt</a:t>
            </a:r>
            <a:r>
              <a:rPr lang="en-US" sz="2400" dirty="0" smtClean="0"/>
              <a:t> von Jesus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C.  Fasten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D. Das  </a:t>
            </a:r>
            <a:r>
              <a:rPr lang="en-US" sz="2400" dirty="0" err="1"/>
              <a:t>A</a:t>
            </a:r>
            <a:r>
              <a:rPr lang="en-US" sz="2400" dirty="0" err="1" smtClean="0"/>
              <a:t>bendmahl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ka-GE" sz="3200" dirty="0" smtClean="0"/>
              <a:t/>
            </a:r>
            <a:br>
              <a:rPr lang="ka-GE" sz="3200" dirty="0" smtClean="0"/>
            </a:br>
            <a:r>
              <a:rPr lang="ka-GE" sz="2400" dirty="0" smtClean="0"/>
              <a:t/>
            </a:r>
            <a:br>
              <a:rPr lang="ka-GE" sz="2400" dirty="0" smtClean="0"/>
            </a:br>
            <a:endParaRPr lang="en-US" sz="2400" dirty="0"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Richtige</a:t>
            </a:r>
            <a:r>
              <a:rPr lang="en-US" dirty="0" smtClean="0"/>
              <a:t> </a:t>
            </a:r>
            <a:r>
              <a:rPr lang="en-US" dirty="0" err="1" smtClean="0"/>
              <a:t>Antwort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A. die </a:t>
            </a:r>
            <a:r>
              <a:rPr lang="en-US" dirty="0" err="1" smtClean="0"/>
              <a:t>Auferstehung</a:t>
            </a:r>
            <a:r>
              <a:rPr lang="en-US" dirty="0" smtClean="0"/>
              <a:t> von </a:t>
            </a:r>
            <a:r>
              <a:rPr lang="en-US" dirty="0"/>
              <a:t>J</a:t>
            </a:r>
            <a:r>
              <a:rPr lang="en-US" dirty="0" smtClean="0"/>
              <a:t>esus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875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istmas 2019 special template">
  <a:themeElements>
    <a:clrScheme name="Custom 347">
      <a:dk1>
        <a:srgbClr val="1A1616"/>
      </a:dk1>
      <a:lt1>
        <a:srgbClr val="FFFFFF"/>
      </a:lt1>
      <a:dk2>
        <a:srgbClr val="585869"/>
      </a:dk2>
      <a:lt2>
        <a:srgbClr val="E1E3EA"/>
      </a:lt2>
      <a:accent1>
        <a:srgbClr val="C72C2C"/>
      </a:accent1>
      <a:accent2>
        <a:srgbClr val="740000"/>
      </a:accent2>
      <a:accent3>
        <a:srgbClr val="A68062"/>
      </a:accent3>
      <a:accent4>
        <a:srgbClr val="869326"/>
      </a:accent4>
      <a:accent5>
        <a:srgbClr val="444E1F"/>
      </a:accent5>
      <a:accent6>
        <a:srgbClr val="92837D"/>
      </a:accent6>
      <a:hlink>
        <a:srgbClr val="AB000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279</Words>
  <Application>Microsoft Office PowerPoint</Application>
  <PresentationFormat>On-screen Show (16:9)</PresentationFormat>
  <Paragraphs>105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Montserrat</vt:lpstr>
      <vt:lpstr>Montserrat ExtraBold</vt:lpstr>
      <vt:lpstr>Lora</vt:lpstr>
      <vt:lpstr>Arial</vt:lpstr>
      <vt:lpstr>Christmas 2019 special template</vt:lpstr>
      <vt:lpstr>Quiz Deutschlehrerin: Natia Janjgava Thema: Feiertage    </vt:lpstr>
      <vt:lpstr>Wann feiern die Deutschen Weihnachten?</vt:lpstr>
      <vt:lpstr>PowerPoint Presentation</vt:lpstr>
      <vt:lpstr> </vt:lpstr>
      <vt:lpstr>PowerPoint Presentation</vt:lpstr>
      <vt:lpstr> </vt:lpstr>
      <vt:lpstr>PowerPoint Presentation</vt:lpstr>
      <vt:lpstr> Was wird an Ostern gefeiert?   A. Die Auferstehung von Jesus  B.Die Geburt von Jesus  C.  Fasten  D. Das  Abendmahl   </vt:lpstr>
      <vt:lpstr>PowerPoint Presentation</vt:lpstr>
      <vt:lpstr>In den Niderlanden kommt Nikolaus gerne…………………</vt:lpstr>
      <vt:lpstr>PowerPoint Presentation</vt:lpstr>
      <vt:lpstr>Was bedeutet  der Name  Nikolaus wörtlich?</vt:lpstr>
      <vt:lpstr>PowerPoint Presentation</vt:lpstr>
      <vt:lpstr>Welches Gericht wird von den Georgiern am Silvesterabend zubereitet?</vt:lpstr>
      <vt:lpstr>PowerPoint Presentation</vt:lpstr>
      <vt:lpstr>Wann feiert man in Georgien den Tag Heilige Barbara?</vt:lpstr>
      <vt:lpstr>PowerPoint Presentation</vt:lpstr>
      <vt:lpstr>Wann feiert man in Georgien den Lehrertag?</vt:lpstr>
      <vt:lpstr>PowerPoint Presentation</vt:lpstr>
      <vt:lpstr> Was für ein Feiertag feiert man am 8. März ?</vt:lpstr>
      <vt:lpstr> </vt:lpstr>
      <vt:lpstr>Vielen Dank für die Aufmerksamkeits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Fragewort und Nicht-Fragewort Vorschlag  </dc:title>
  <cp:lastModifiedBy>admin</cp:lastModifiedBy>
  <cp:revision>49</cp:revision>
  <dcterms:modified xsi:type="dcterms:W3CDTF">2020-12-10T21:49:34Z</dcterms:modified>
</cp:coreProperties>
</file>