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422" r:id="rId5"/>
    <p:sldId id="465" r:id="rId6"/>
    <p:sldId id="439" r:id="rId7"/>
    <p:sldId id="430" r:id="rId8"/>
    <p:sldId id="266" r:id="rId9"/>
    <p:sldId id="431" r:id="rId10"/>
    <p:sldId id="418" r:id="rId11"/>
    <p:sldId id="432" r:id="rId12"/>
    <p:sldId id="433" r:id="rId13"/>
    <p:sldId id="434" r:id="rId14"/>
    <p:sldId id="460" r:id="rId15"/>
    <p:sldId id="461" r:id="rId16"/>
    <p:sldId id="462" r:id="rId17"/>
    <p:sldId id="463" r:id="rId18"/>
    <p:sldId id="436" r:id="rId19"/>
    <p:sldId id="464" r:id="rId20"/>
    <p:sldId id="456" r:id="rId21"/>
    <p:sldId id="457" r:id="rId22"/>
    <p:sldId id="467" r:id="rId23"/>
    <p:sldId id="459" r:id="rId24"/>
    <p:sldId id="466" r:id="rId25"/>
    <p:sldId id="455" r:id="rId26"/>
    <p:sldId id="468" r:id="rId27"/>
    <p:sldId id="421" r:id="rId28"/>
    <p:sldId id="446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00"/>
    <a:srgbClr val="FFFD78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29" autoAdjust="0"/>
    <p:restoredTop sz="94676" autoAdjust="0"/>
  </p:normalViewPr>
  <p:slideViewPr>
    <p:cSldViewPr showGuides="1">
      <p:cViewPr varScale="1">
        <p:scale>
          <a:sx n="155" d="100"/>
          <a:sy n="155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03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DAB5E7B-B534-406B-9702-EE3A1D10E0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AA5F9D-BDF3-4C04-8A81-532C28C657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3F92-56AF-4158-9E06-642A175EEE34}" type="datetimeFigureOut">
              <a:rPr lang="de-DE" smtClean="0"/>
              <a:t>14.03.22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59068-080E-4FC2-82A5-872410966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7C65A-DF51-4B53-962A-0E005BC78A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EE568-95B1-4228-A1D8-BA2B80E8C8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91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27563-9F6B-455B-AB19-0A3BBB245EA9}" type="datetimeFigureOut">
              <a:rPr lang="de-DE" smtClean="0"/>
              <a:t>14.03.22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2B8AD-BDB7-4D70-BE38-ABA6D91A802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33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4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5721"/>
            <a:ext cx="6100762" cy="281675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2CBD-21CD-4E64-98C2-3270BE95F8B3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04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2545"/>
            <a:ext cx="6100762" cy="281993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8F4-6B51-4625-A105-21A1C15D830D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34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37465"/>
            <a:ext cx="6100762" cy="28250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851-B678-42FD-91A1-215BBEF67CB5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44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753182"/>
            <a:ext cx="3995737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6665-7E02-4A39-AFB8-B50953C29E5A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87899" y="1753182"/>
            <a:ext cx="3997325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1890712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E9FD-6CCB-4156-952C-8236E46EE1B8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81289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E36859-09D2-4115-93F5-24FE7B0512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87900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B49B27-8AB7-40E3-93C1-673E0770131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94512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8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D6E6600-9D15-4D73-8FEA-593222190B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4D97-BE3F-4C66-ACD6-90CA2B4C9DF3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8F99-F237-4105-A339-6C05A1167C3A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5A81D2A1-16BA-4DAF-8DE7-419572550C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263" y="890588"/>
            <a:ext cx="8208962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16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4ED-781B-4285-9263-CA66A74C7C52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899" y="890588"/>
            <a:ext cx="3997325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11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CA352-BC74-4E01-80BC-B783559A511B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2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solidFill>
            <a:schemeClr val="accent1">
              <a:alpha val="75000"/>
            </a:schemeClr>
          </a:solidFill>
        </p:spPr>
        <p:txBody>
          <a:bodyPr lIns="216000" tIns="198000" rIns="216000" bIns="162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0A682B-D456-4133-AF65-AD851459C792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40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tx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bg1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bg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62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mask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6AFC4DE-3AAB-497B-B8D6-26718B55B7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0"/>
            <a:ext cx="4562475" cy="5143500"/>
          </a:xfrm>
          <a:custGeom>
            <a:avLst/>
            <a:gdLst>
              <a:gd name="connsiteX0" fmla="*/ 646086 w 4562475"/>
              <a:gd name="connsiteY0" fmla="*/ 0 h 5143500"/>
              <a:gd name="connsiteX1" fmla="*/ 4562475 w 4562475"/>
              <a:gd name="connsiteY1" fmla="*/ 0 h 5143500"/>
              <a:gd name="connsiteX2" fmla="*/ 4562475 w 4562475"/>
              <a:gd name="connsiteY2" fmla="*/ 5143500 h 5143500"/>
              <a:gd name="connsiteX3" fmla="*/ 655569 w 4562475"/>
              <a:gd name="connsiteY3" fmla="*/ 5143500 h 5143500"/>
              <a:gd name="connsiteX4" fmla="*/ 651751 w 4562475"/>
              <a:gd name="connsiteY4" fmla="*/ 5136861 h 5143500"/>
              <a:gd name="connsiteX5" fmla="*/ 0 w 4562475"/>
              <a:gd name="connsiteY5" fmla="*/ 2562900 h 5143500"/>
              <a:gd name="connsiteX6" fmla="*/ 532499 w 4562475"/>
              <a:gd name="connsiteY6" fmla="*/ 22177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2475" h="5143500">
                <a:moveTo>
                  <a:pt x="646086" y="0"/>
                </a:moveTo>
                <a:lnTo>
                  <a:pt x="4562475" y="0"/>
                </a:lnTo>
                <a:lnTo>
                  <a:pt x="4562475" y="5143500"/>
                </a:lnTo>
                <a:lnTo>
                  <a:pt x="655569" y="5143500"/>
                </a:lnTo>
                <a:lnTo>
                  <a:pt x="651751" y="5136861"/>
                </a:lnTo>
                <a:cubicBezTo>
                  <a:pt x="236100" y="4371717"/>
                  <a:pt x="0" y="3494881"/>
                  <a:pt x="0" y="2562900"/>
                </a:cubicBezTo>
                <a:cubicBezTo>
                  <a:pt x="0" y="1724118"/>
                  <a:pt x="191241" y="930002"/>
                  <a:pt x="532499" y="2217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511550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3509963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69E2-7D82-4E76-A2DD-E080103102F2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4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3F14-02A8-4F4E-9F53-B57864BF8171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95D1D88-BDA5-4997-9489-9C0EE0C46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890587"/>
            <a:ext cx="8208960" cy="3671887"/>
          </a:xfrm>
        </p:spPr>
        <p:txBody>
          <a:bodyPr/>
          <a:lstStyle>
            <a:lvl1pPr marL="479425" indent="-479425">
              <a:lnSpc>
                <a:spcPts val="2000"/>
              </a:lnSpc>
              <a:spcBef>
                <a:spcPts val="2000"/>
              </a:spcBef>
              <a:spcAft>
                <a:spcPts val="500"/>
              </a:spcAft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695325" indent="-217488">
              <a:spcAft>
                <a:spcPts val="0"/>
              </a:spcAft>
              <a:buFont typeface="+mj-lt"/>
              <a:buAutoNum type="arabicPeriod"/>
              <a:tabLst/>
              <a:defRPr b="1" cap="all" baseline="0"/>
            </a:lvl2pPr>
            <a:lvl3pPr marL="476250" indent="0">
              <a:spcAft>
                <a:spcPts val="0"/>
              </a:spcAft>
              <a:buNone/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6765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1_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93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hel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dunk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43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71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D4D-E9ED-49B8-9B60-1C397C304AFC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tx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249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B7EF6A-6739-44BA-A638-835281AFC107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5" y="362426"/>
            <a:ext cx="8208960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87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mit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4FDDE-BD3A-49D4-A23D-2E2F58E07B68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35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1DB-A102-4AA8-9645-EF9DD065BE11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7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18B766ED-1C22-4A1D-99D3-6E36FA2662DA}" type="datetime1">
              <a:rPr lang="de-DE" smtClean="0"/>
              <a:t>14.03.22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264" y="4706022"/>
            <a:ext cx="359332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79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3" r:id="rId4"/>
    <p:sldLayoutId id="2147483679" r:id="rId5"/>
    <p:sldLayoutId id="2147483677" r:id="rId6"/>
    <p:sldLayoutId id="2147483680" r:id="rId7"/>
    <p:sldLayoutId id="2147483678" r:id="rId8"/>
    <p:sldLayoutId id="2147483662" r:id="rId9"/>
    <p:sldLayoutId id="2147483668" r:id="rId10"/>
    <p:sldLayoutId id="2147483669" r:id="rId11"/>
    <p:sldLayoutId id="2147483670" r:id="rId12"/>
    <p:sldLayoutId id="2147483674" r:id="rId13"/>
    <p:sldLayoutId id="2147483675" r:id="rId14"/>
    <p:sldLayoutId id="2147483666" r:id="rId15"/>
    <p:sldLayoutId id="2147483676" r:id="rId16"/>
    <p:sldLayoutId id="2147483682" r:id="rId17"/>
    <p:sldLayoutId id="2147483683" r:id="rId18"/>
    <p:sldLayoutId id="2147483684" r:id="rId19"/>
    <p:sldLayoutId id="2147483685" r:id="rId20"/>
    <p:sldLayoutId id="2147483667" r:id="rId21"/>
    <p:sldLayoutId id="2147483681" r:id="rId22"/>
    <p:sldLayoutId id="2147483686" r:id="rId23"/>
  </p:sldLayoutIdLst>
  <p:hf hdr="0" dt="0"/>
  <p:txStyles>
    <p:titleStyle>
      <a:lvl1pPr algn="l" defTabSz="685800" rtl="0" eaLnBrk="1" latinLnBrk="0" hangingPunct="1">
        <a:lnSpc>
          <a:spcPts val="20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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2381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695325" indent="-21907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000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19188" indent="-223838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 userDrawn="1">
          <p15:clr>
            <a:srgbClr val="F26B43"/>
          </p15:clr>
        </p15:guide>
        <p15:guide id="2" orient="horz" pos="225" userDrawn="1">
          <p15:clr>
            <a:srgbClr val="F26B43"/>
          </p15:clr>
        </p15:guide>
        <p15:guide id="3" orient="horz" pos="2874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3016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0" pos="5534" userDrawn="1">
          <p15:clr>
            <a:srgbClr val="F26B43"/>
          </p15:clr>
        </p15:guide>
        <p15:guide id="11" pos="3322" userDrawn="1">
          <p15:clr>
            <a:srgbClr val="F26B43"/>
          </p15:clr>
        </p15:guide>
        <p15:guide id="12" pos="3459" userDrawn="1">
          <p15:clr>
            <a:srgbClr val="F26B43"/>
          </p15:clr>
        </p15:guide>
        <p15:guide id="13" pos="3765" userDrawn="1">
          <p15:clr>
            <a:srgbClr val="F26B43"/>
          </p15:clr>
        </p15:guide>
        <p15:guide id="14" pos="3901" userDrawn="1">
          <p15:clr>
            <a:srgbClr val="F26B43"/>
          </p15:clr>
        </p15:guide>
        <p15:guide id="15" pos="4206" userDrawn="1">
          <p15:clr>
            <a:srgbClr val="F26B43"/>
          </p15:clr>
        </p15:guide>
        <p15:guide id="16" pos="4342" userDrawn="1">
          <p15:clr>
            <a:srgbClr val="F26B43"/>
          </p15:clr>
        </p15:guide>
        <p15:guide id="17" pos="4649" userDrawn="1">
          <p15:clr>
            <a:srgbClr val="F26B43"/>
          </p15:clr>
        </p15:guide>
        <p15:guide id="18" pos="4785" userDrawn="1">
          <p15:clr>
            <a:srgbClr val="F26B43"/>
          </p15:clr>
        </p15:guide>
        <p15:guide id="19" pos="5092" userDrawn="1">
          <p15:clr>
            <a:srgbClr val="F26B43"/>
          </p15:clr>
        </p15:guide>
        <p15:guide id="20" pos="5228" userDrawn="1">
          <p15:clr>
            <a:srgbClr val="F26B43"/>
          </p15:clr>
        </p15:guide>
        <p15:guide id="21" pos="2574" userDrawn="1">
          <p15:clr>
            <a:srgbClr val="F26B43"/>
          </p15:clr>
        </p15:guide>
        <p15:guide id="22" pos="2438" userDrawn="1">
          <p15:clr>
            <a:srgbClr val="F26B43"/>
          </p15:clr>
        </p15:guide>
        <p15:guide id="23" pos="2132" userDrawn="1">
          <p15:clr>
            <a:srgbClr val="F26B43"/>
          </p15:clr>
        </p15:guide>
        <p15:guide id="24" pos="1995" userDrawn="1">
          <p15:clr>
            <a:srgbClr val="F26B43"/>
          </p15:clr>
        </p15:guide>
        <p15:guide id="25" pos="1689" userDrawn="1">
          <p15:clr>
            <a:srgbClr val="F26B43"/>
          </p15:clr>
        </p15:guide>
        <p15:guide id="26" pos="1554" userDrawn="1">
          <p15:clr>
            <a:srgbClr val="F26B43"/>
          </p15:clr>
        </p15:guide>
        <p15:guide id="27" pos="1247" userDrawn="1">
          <p15:clr>
            <a:srgbClr val="F26B43"/>
          </p15:clr>
        </p15:guide>
        <p15:guide id="28" pos="1111" userDrawn="1">
          <p15:clr>
            <a:srgbClr val="F26B43"/>
          </p15:clr>
        </p15:guide>
        <p15:guide id="29" pos="804" userDrawn="1">
          <p15:clr>
            <a:srgbClr val="F26B43"/>
          </p15:clr>
        </p15:guide>
        <p15:guide id="30" pos="6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37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svg"/><Relationship Id="rId7" Type="http://schemas.openxmlformats.org/officeDocument/2006/relationships/image" Target="../media/image25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7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94E1D-0F66-49CC-BBB2-19821E171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</p:spPr>
        <p:txBody>
          <a:bodyPr/>
          <a:lstStyle/>
          <a:p>
            <a:r>
              <a:rPr lang="de-DE" sz="3600" dirty="0"/>
              <a:t>Afterschool </a:t>
            </a:r>
            <a:br>
              <a:rPr lang="de-DE" sz="3600" dirty="0"/>
            </a:br>
            <a:r>
              <a:rPr lang="de-DE" sz="3600" dirty="0" err="1"/>
              <a:t>Program</a:t>
            </a:r>
            <a:r>
              <a:rPr lang="de-DE" sz="3600" dirty="0"/>
              <a:t>: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 err="1"/>
              <a:t>Be</a:t>
            </a:r>
            <a:r>
              <a:rPr lang="de-DE" sz="3600" dirty="0"/>
              <a:t> Beuys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0006FDD-8D2D-4945-B030-BD5BBDE0E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</p:spPr>
        <p:txBody>
          <a:bodyPr/>
          <a:lstStyle/>
          <a:p>
            <a:r>
              <a:rPr lang="de-DE" sz="1700" b="1" dirty="0"/>
              <a:t>Session 8 - Datum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E350EA-B799-8049-91CA-0FAC2B5C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2" y="819150"/>
            <a:ext cx="36381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E3F798-71DC-0D49-83A2-610077201801}"/>
              </a:ext>
            </a:extLst>
          </p:cNvPr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1622BBB-E6AF-DD43-90DA-77DDE5940194}"/>
              </a:ext>
            </a:extLst>
          </p:cNvPr>
          <p:cNvSpPr/>
          <p:nvPr/>
        </p:nvSpPr>
        <p:spPr>
          <a:xfrm>
            <a:off x="203767" y="1677445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2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10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Two truths and a lie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WHICH LIES DID YOU DISCOVER? PRESENT. </a:t>
            </a:r>
            <a:endParaRPr lang="en-US" sz="1500" b="1" dirty="0">
              <a:latin typeface="+mj-lt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7B18C7D-2096-3A46-A074-E207CCF2D9BE}"/>
              </a:ext>
            </a:extLst>
          </p:cNvPr>
          <p:cNvSpPr/>
          <p:nvPr/>
        </p:nvSpPr>
        <p:spPr>
          <a:xfrm>
            <a:off x="2133600" y="2200021"/>
            <a:ext cx="4038600" cy="1827511"/>
          </a:xfrm>
          <a:prstGeom prst="wedgeRoundRectCallout">
            <a:avLst>
              <a:gd name="adj1" fmla="val -37179"/>
              <a:gd name="adj2" fmla="val 78902"/>
              <a:gd name="adj3" fmla="val 16667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76286-B3BE-B244-AD35-C3A582ECA66A}"/>
              </a:ext>
            </a:extLst>
          </p:cNvPr>
          <p:cNvSpPr txBox="1"/>
          <p:nvPr/>
        </p:nvSpPr>
        <p:spPr>
          <a:xfrm>
            <a:off x="2675572" y="2571750"/>
            <a:ext cx="2925801" cy="11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I discovered a lie </a:t>
            </a:r>
          </a:p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about _________ .</a:t>
            </a:r>
          </a:p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S/he said that …</a:t>
            </a:r>
          </a:p>
        </p:txBody>
      </p:sp>
      <p:pic>
        <p:nvPicPr>
          <p:cNvPr id="7" name="Graphic 6" descr="Detective female with solid fill">
            <a:extLst>
              <a:ext uri="{FF2B5EF4-FFF2-40B4-BE49-F238E27FC236}">
                <a16:creationId xmlns:a16="http://schemas.microsoft.com/office/drawing/2014/main" id="{901E8899-F09D-1847-8AC2-D940DF11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7343" y="1589032"/>
            <a:ext cx="1363717" cy="1363717"/>
          </a:xfrm>
          <a:prstGeom prst="rect">
            <a:avLst/>
          </a:prstGeom>
        </p:spPr>
      </p:pic>
      <p:pic>
        <p:nvPicPr>
          <p:cNvPr id="3" name="Graphic 2" descr="Lecturer with solid fill">
            <a:extLst>
              <a:ext uri="{FF2B5EF4-FFF2-40B4-BE49-F238E27FC236}">
                <a16:creationId xmlns:a16="http://schemas.microsoft.com/office/drawing/2014/main" id="{F1C2ACC7-ECAE-FF4C-8172-8F8FC4751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886" y="970111"/>
            <a:ext cx="340140" cy="3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8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214C79-E4AE-9E49-A5B4-2AB56A609B0A}"/>
              </a:ext>
            </a:extLst>
          </p:cNvPr>
          <p:cNvSpPr/>
          <p:nvPr/>
        </p:nvSpPr>
        <p:spPr>
          <a:xfrm>
            <a:off x="517580" y="3617602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A363B-84B2-B646-878E-6F923D4522F6}"/>
              </a:ext>
            </a:extLst>
          </p:cNvPr>
          <p:cNvSpPr/>
          <p:nvPr/>
        </p:nvSpPr>
        <p:spPr>
          <a:xfrm>
            <a:off x="1066800" y="2576056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9CC55-7062-0A46-8DE5-BB286384F783}"/>
              </a:ext>
            </a:extLst>
          </p:cNvPr>
          <p:cNvSpPr/>
          <p:nvPr/>
        </p:nvSpPr>
        <p:spPr>
          <a:xfrm>
            <a:off x="2528811" y="1618239"/>
            <a:ext cx="5243589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11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E98BD1-A39A-8946-98A8-A9FE95E40072}"/>
              </a:ext>
            </a:extLst>
          </p:cNvPr>
          <p:cNvSpPr txBox="1">
            <a:spLocks/>
          </p:cNvSpPr>
          <p:nvPr/>
        </p:nvSpPr>
        <p:spPr>
          <a:xfrm>
            <a:off x="2630831" y="1572822"/>
            <a:ext cx="7919104" cy="2159806"/>
          </a:xfrm>
          <a:prstGeom prst="rect">
            <a:avLst/>
          </a:prstGeom>
        </p:spPr>
        <p:txBody>
          <a:bodyPr/>
          <a:lstStyle>
            <a:lvl1pPr marL="233363" indent="-233363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013" indent="-2381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5325" indent="-21907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000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9188" indent="-223838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Beuys hat </a:t>
            </a:r>
            <a:r>
              <a:rPr lang="en-US" sz="1600" b="1" dirty="0" err="1">
                <a:solidFill>
                  <a:schemeClr val="tx2"/>
                </a:solidFill>
              </a:rPr>
              <a:t>einen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Flugzeugabsturz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überlebt</a:t>
            </a:r>
            <a:r>
              <a:rPr lang="en-US" sz="1600" b="1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</a:t>
            </a:r>
            <a:r>
              <a:rPr lang="en-US" sz="2400" dirty="0" err="1"/>
              <a:t>Zwei</a:t>
            </a:r>
            <a:r>
              <a:rPr lang="en-US" sz="2400" dirty="0"/>
              <a:t> </a:t>
            </a:r>
            <a:r>
              <a:rPr lang="en-US" sz="2400" dirty="0" err="1"/>
              <a:t>Wahrheiten</a:t>
            </a:r>
            <a:r>
              <a:rPr lang="en-US" sz="2400" dirty="0"/>
              <a:t> und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Lüge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WELCHES STATEMENT ÜBER BEUYS IST EINE LÜGE? </a:t>
            </a:r>
            <a:endParaRPr lang="en-US" sz="1500" b="1" dirty="0">
              <a:latin typeface="+mj-lt"/>
            </a:endParaRPr>
          </a:p>
        </p:txBody>
      </p:sp>
      <p:pic>
        <p:nvPicPr>
          <p:cNvPr id="5" name="Graphic 4" descr="Raised hand with solid fill">
            <a:extLst>
              <a:ext uri="{FF2B5EF4-FFF2-40B4-BE49-F238E27FC236}">
                <a16:creationId xmlns:a16="http://schemas.microsoft.com/office/drawing/2014/main" id="{37885E9B-A134-F946-AC14-1C4630053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109" y="927789"/>
            <a:ext cx="365487" cy="365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D3A8F6-23E2-C04D-A8FA-AC3B3C65FABE}"/>
              </a:ext>
            </a:extLst>
          </p:cNvPr>
          <p:cNvSpPr txBox="1"/>
          <p:nvPr/>
        </p:nvSpPr>
        <p:spPr>
          <a:xfrm>
            <a:off x="1103270" y="2637413"/>
            <a:ext cx="5197257" cy="9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solidFill>
                  <a:schemeClr val="tx2"/>
                </a:solidFill>
              </a:rPr>
              <a:t>Er </a:t>
            </a:r>
            <a:r>
              <a:rPr lang="en-US" sz="1600" b="1" dirty="0" err="1">
                <a:solidFill>
                  <a:schemeClr val="tx2"/>
                </a:solidFill>
              </a:rPr>
              <a:t>wurde</a:t>
            </a:r>
            <a:r>
              <a:rPr lang="en-US" sz="1600" b="1" dirty="0">
                <a:solidFill>
                  <a:schemeClr val="tx2"/>
                </a:solidFill>
              </a:rPr>
              <a:t> von von der </a:t>
            </a:r>
            <a:r>
              <a:rPr lang="en-US" sz="1600" b="1" dirty="0" err="1">
                <a:solidFill>
                  <a:schemeClr val="tx2"/>
                </a:solidFill>
              </a:rPr>
              <a:t>Kunstakademie</a:t>
            </a:r>
            <a:r>
              <a:rPr lang="en-US" sz="1600" b="1" dirty="0">
                <a:solidFill>
                  <a:schemeClr val="tx2"/>
                </a:solidFill>
              </a:rPr>
              <a:t> in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Düsseldorf </a:t>
            </a:r>
            <a:r>
              <a:rPr lang="en-US" sz="1600" b="1" dirty="0" err="1">
                <a:solidFill>
                  <a:schemeClr val="tx2"/>
                </a:solidFill>
              </a:rPr>
              <a:t>gefeuert</a:t>
            </a:r>
            <a:r>
              <a:rPr lang="en-US" sz="1600" b="1" dirty="0">
                <a:solidFill>
                  <a:schemeClr val="tx2"/>
                </a:solidFill>
              </a:rPr>
              <a:t>. Dort war er Professor.</a:t>
            </a:r>
          </a:p>
          <a:p>
            <a:pPr algn="l">
              <a:lnSpc>
                <a:spcPct val="114000"/>
              </a:lnSpc>
            </a:pPr>
            <a:endParaRPr lang="en-US" sz="1600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833D6-7D8B-2040-A1C5-CCD3DE859EDB}"/>
              </a:ext>
            </a:extLst>
          </p:cNvPr>
          <p:cNvSpPr txBox="1"/>
          <p:nvPr/>
        </p:nvSpPr>
        <p:spPr>
          <a:xfrm>
            <a:off x="671749" y="3677975"/>
            <a:ext cx="487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Er war </a:t>
            </a:r>
            <a:r>
              <a:rPr lang="en-US" sz="1600" b="1" dirty="0" err="1">
                <a:solidFill>
                  <a:schemeClr val="tx2"/>
                </a:solidFill>
              </a:rPr>
              <a:t>einer</a:t>
            </a:r>
            <a:r>
              <a:rPr lang="en-US" sz="1600" b="1" dirty="0">
                <a:solidFill>
                  <a:schemeClr val="tx2"/>
                </a:solidFill>
              </a:rPr>
              <a:t> der </a:t>
            </a:r>
            <a:r>
              <a:rPr lang="en-US" sz="1600" b="1" dirty="0" err="1">
                <a:solidFill>
                  <a:schemeClr val="tx2"/>
                </a:solidFill>
              </a:rPr>
              <a:t>ersten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Mitglieder</a:t>
            </a:r>
            <a:r>
              <a:rPr lang="en-US" sz="1600" b="1" dirty="0">
                <a:solidFill>
                  <a:schemeClr val="tx2"/>
                </a:solidFill>
              </a:rPr>
              <a:t> der </a:t>
            </a:r>
            <a:r>
              <a:rPr lang="en-US" sz="1600" b="1" dirty="0" err="1">
                <a:solidFill>
                  <a:schemeClr val="tx2"/>
                </a:solidFill>
              </a:rPr>
              <a:t>christlichen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Partei</a:t>
            </a:r>
            <a:r>
              <a:rPr lang="en-US" sz="1600" b="1" dirty="0">
                <a:solidFill>
                  <a:schemeClr val="tx2"/>
                </a:solidFill>
              </a:rPr>
              <a:t> CDU. </a:t>
            </a:r>
          </a:p>
        </p:txBody>
      </p:sp>
      <p:pic>
        <p:nvPicPr>
          <p:cNvPr id="11" name="Picture 10" descr="A picture containing text, outdoor, pulling, clothes&#10;&#10;Description automatically generated">
            <a:extLst>
              <a:ext uri="{FF2B5EF4-FFF2-40B4-BE49-F238E27FC236}">
                <a16:creationId xmlns:a16="http://schemas.microsoft.com/office/drawing/2014/main" id="{1950B11B-22B9-2A4C-8187-14079F12C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23" y="2935175"/>
            <a:ext cx="2603523" cy="1927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Heart 18">
            <a:extLst>
              <a:ext uri="{FF2B5EF4-FFF2-40B4-BE49-F238E27FC236}">
                <a16:creationId xmlns:a16="http://schemas.microsoft.com/office/drawing/2014/main" id="{F3A92588-6E84-A842-8A88-88540E43215D}"/>
              </a:ext>
            </a:extLst>
          </p:cNvPr>
          <p:cNvSpPr/>
          <p:nvPr/>
        </p:nvSpPr>
        <p:spPr>
          <a:xfrm>
            <a:off x="7909737" y="2313640"/>
            <a:ext cx="1074929" cy="1039579"/>
          </a:xfrm>
          <a:prstGeom prst="hear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116E73-3DC6-664B-92AA-BAC030B71256}"/>
              </a:ext>
            </a:extLst>
          </p:cNvPr>
          <p:cNvSpPr txBox="1"/>
          <p:nvPr/>
        </p:nvSpPr>
        <p:spPr>
          <a:xfrm rot="16200000">
            <a:off x="6776431" y="2817719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DPA/ Bernd Müller (1972)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5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214C79-E4AE-9E49-A5B4-2AB56A609B0A}"/>
              </a:ext>
            </a:extLst>
          </p:cNvPr>
          <p:cNvSpPr/>
          <p:nvPr/>
        </p:nvSpPr>
        <p:spPr>
          <a:xfrm>
            <a:off x="1744651" y="3524641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A363B-84B2-B646-878E-6F923D4522F6}"/>
              </a:ext>
            </a:extLst>
          </p:cNvPr>
          <p:cNvSpPr/>
          <p:nvPr/>
        </p:nvSpPr>
        <p:spPr>
          <a:xfrm>
            <a:off x="1744651" y="2600325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9CC55-7062-0A46-8DE5-BB286384F783}"/>
              </a:ext>
            </a:extLst>
          </p:cNvPr>
          <p:cNvSpPr/>
          <p:nvPr/>
        </p:nvSpPr>
        <p:spPr>
          <a:xfrm>
            <a:off x="1763701" y="1704584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12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</a:t>
            </a:r>
            <a:r>
              <a:rPr lang="en-US" sz="2400" dirty="0" err="1"/>
              <a:t>Zwei</a:t>
            </a:r>
            <a:r>
              <a:rPr lang="en-US" sz="2400" dirty="0"/>
              <a:t> </a:t>
            </a:r>
            <a:r>
              <a:rPr lang="en-US" sz="2400" dirty="0" err="1"/>
              <a:t>wahrheiten</a:t>
            </a:r>
            <a:r>
              <a:rPr lang="en-US" sz="2400" dirty="0"/>
              <a:t> und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Lüge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  <a:latin typeface="+mj-lt"/>
              </a:rPr>
              <a:t>NOTIERT JEWEILS ZWEI WAHRHEITEN UND EINE LÜGE ÜBER EUCH SELBST.</a:t>
            </a:r>
            <a:endParaRPr lang="en-US" sz="1400" b="1" dirty="0">
              <a:latin typeface="+mj-lt"/>
            </a:endParaRPr>
          </a:p>
        </p:txBody>
      </p:sp>
      <p:pic>
        <p:nvPicPr>
          <p:cNvPr id="3" name="Graphic 2" descr="Pen with solid fill">
            <a:extLst>
              <a:ext uri="{FF2B5EF4-FFF2-40B4-BE49-F238E27FC236}">
                <a16:creationId xmlns:a16="http://schemas.microsoft.com/office/drawing/2014/main" id="{E0758C19-07DD-3043-8433-09783A753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30" y="971150"/>
            <a:ext cx="304800" cy="304800"/>
          </a:xfrm>
          <a:prstGeom prst="rect">
            <a:avLst/>
          </a:prstGeom>
        </p:spPr>
      </p:pic>
      <p:pic>
        <p:nvPicPr>
          <p:cNvPr id="9" name="Graphic 8" descr="Badge Tick1 with solid fill">
            <a:extLst>
              <a:ext uri="{FF2B5EF4-FFF2-40B4-BE49-F238E27FC236}">
                <a16:creationId xmlns:a16="http://schemas.microsoft.com/office/drawing/2014/main" id="{8AD66E82-1942-CE4B-83A6-227C35A3D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201" y="2495941"/>
            <a:ext cx="914400" cy="914400"/>
          </a:xfrm>
          <a:prstGeom prst="rect">
            <a:avLst/>
          </a:prstGeom>
        </p:spPr>
      </p:pic>
      <p:pic>
        <p:nvPicPr>
          <p:cNvPr id="12" name="Graphic 11" descr="Badge Cross with solid fill">
            <a:extLst>
              <a:ext uri="{FF2B5EF4-FFF2-40B4-BE49-F238E27FC236}">
                <a16:creationId xmlns:a16="http://schemas.microsoft.com/office/drawing/2014/main" id="{BA91243C-E24C-3941-9F94-83A755519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201" y="3448441"/>
            <a:ext cx="914400" cy="914400"/>
          </a:xfrm>
          <a:prstGeom prst="rect">
            <a:avLst/>
          </a:prstGeom>
        </p:spPr>
      </p:pic>
      <p:pic>
        <p:nvPicPr>
          <p:cNvPr id="22" name="Graphic 21" descr="Badge Tick1 with solid fill">
            <a:extLst>
              <a:ext uri="{FF2B5EF4-FFF2-40B4-BE49-F238E27FC236}">
                <a16:creationId xmlns:a16="http://schemas.microsoft.com/office/drawing/2014/main" id="{611574A0-A05E-FF40-9D55-E3F3C70FE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201" y="1581541"/>
            <a:ext cx="914400" cy="914400"/>
          </a:xfrm>
          <a:prstGeom prst="rect">
            <a:avLst/>
          </a:prstGeom>
        </p:spPr>
      </p:pic>
      <p:sp>
        <p:nvSpPr>
          <p:cNvPr id="13" name="Heart 12">
            <a:extLst>
              <a:ext uri="{FF2B5EF4-FFF2-40B4-BE49-F238E27FC236}">
                <a16:creationId xmlns:a16="http://schemas.microsoft.com/office/drawing/2014/main" id="{8C84DA97-D3A4-274D-8E5C-AFE088323223}"/>
              </a:ext>
            </a:extLst>
          </p:cNvPr>
          <p:cNvSpPr/>
          <p:nvPr/>
        </p:nvSpPr>
        <p:spPr>
          <a:xfrm>
            <a:off x="7010400" y="3524641"/>
            <a:ext cx="1074929" cy="972464"/>
          </a:xfrm>
          <a:prstGeom prst="heart">
            <a:avLst/>
          </a:prstGeom>
          <a:blipFill>
            <a:blip r:embed="rId8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39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13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ZWEI WAHRHEITEN UND EINE LÜGE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PRÄSENTIERT EURE STATEMENTS UND FINDET DIE LÜGEN VON </a:t>
            </a:r>
            <a:br>
              <a:rPr lang="de-DE" sz="1500" b="1" dirty="0">
                <a:solidFill>
                  <a:schemeClr val="tx2"/>
                </a:solidFill>
                <a:latin typeface="+mj-lt"/>
              </a:rPr>
            </a:br>
            <a:r>
              <a:rPr lang="de-DE" sz="1500" b="1" dirty="0">
                <a:solidFill>
                  <a:schemeClr val="tx2"/>
                </a:solidFill>
                <a:latin typeface="+mj-lt"/>
              </a:rPr>
              <a:t>DEN ANDEREN PERSONEN IM KURS HERAUS.</a:t>
            </a:r>
            <a:endParaRPr lang="en-US" sz="1500" b="1" dirty="0">
              <a:latin typeface="+mj-lt"/>
            </a:endParaRPr>
          </a:p>
        </p:txBody>
      </p:sp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9903D271-4604-9941-88C9-726BE9106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20784" y="944360"/>
            <a:ext cx="381391" cy="381391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7B18C7D-2096-3A46-A074-E207CCF2D9BE}"/>
              </a:ext>
            </a:extLst>
          </p:cNvPr>
          <p:cNvSpPr/>
          <p:nvPr/>
        </p:nvSpPr>
        <p:spPr>
          <a:xfrm>
            <a:off x="2133600" y="2200021"/>
            <a:ext cx="4038600" cy="1827511"/>
          </a:xfrm>
          <a:prstGeom prst="wedgeRoundRectCallout">
            <a:avLst>
              <a:gd name="adj1" fmla="val -37179"/>
              <a:gd name="adj2" fmla="val 78902"/>
              <a:gd name="adj3" fmla="val 16667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76286-B3BE-B244-AD35-C3A582ECA66A}"/>
              </a:ext>
            </a:extLst>
          </p:cNvPr>
          <p:cNvSpPr txBox="1"/>
          <p:nvPr/>
        </p:nvSpPr>
        <p:spPr>
          <a:xfrm>
            <a:off x="2375756" y="2392971"/>
            <a:ext cx="3757760" cy="131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400" b="1" dirty="0">
                <a:solidFill>
                  <a:schemeClr val="tx2"/>
                </a:solidFill>
              </a:rPr>
              <a:t>Ich </a:t>
            </a:r>
            <a:r>
              <a:rPr lang="en-US" sz="2400" b="1" dirty="0" err="1">
                <a:solidFill>
                  <a:schemeClr val="tx2"/>
                </a:solidFill>
              </a:rPr>
              <a:t>glaube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chemeClr val="tx2"/>
                </a:solidFill>
              </a:rPr>
              <a:t>dein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 err="1">
                <a:solidFill>
                  <a:schemeClr val="tx2"/>
                </a:solidFill>
              </a:rPr>
              <a:t>zweites</a:t>
            </a:r>
            <a:r>
              <a:rPr lang="en-US" sz="2400" b="1" dirty="0">
                <a:solidFill>
                  <a:schemeClr val="tx2"/>
                </a:solidFill>
              </a:rPr>
              <a:t> Statement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 err="1">
                <a:solidFill>
                  <a:schemeClr val="tx2"/>
                </a:solidFill>
              </a:rPr>
              <a:t>ist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eine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Lüge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chemeClr val="tx2"/>
                </a:solidFill>
              </a:rPr>
              <a:t>weil</a:t>
            </a:r>
            <a:r>
              <a:rPr lang="en-US" sz="2400" b="1" dirty="0">
                <a:solidFill>
                  <a:schemeClr val="tx2"/>
                </a:solidFill>
              </a:rPr>
              <a:t>… </a:t>
            </a:r>
          </a:p>
        </p:txBody>
      </p:sp>
      <p:pic>
        <p:nvPicPr>
          <p:cNvPr id="7" name="Graphic 6" descr="Detective female with solid fill">
            <a:extLst>
              <a:ext uri="{FF2B5EF4-FFF2-40B4-BE49-F238E27FC236}">
                <a16:creationId xmlns:a16="http://schemas.microsoft.com/office/drawing/2014/main" id="{901E8899-F09D-1847-8AC2-D940DF11B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7343" y="1589032"/>
            <a:ext cx="1363717" cy="1363717"/>
          </a:xfrm>
          <a:prstGeom prst="rect">
            <a:avLst/>
          </a:prstGeom>
        </p:spPr>
      </p:pic>
      <p:sp>
        <p:nvSpPr>
          <p:cNvPr id="10" name="Heart 9">
            <a:extLst>
              <a:ext uri="{FF2B5EF4-FFF2-40B4-BE49-F238E27FC236}">
                <a16:creationId xmlns:a16="http://schemas.microsoft.com/office/drawing/2014/main" id="{DAB717C6-E5FD-1946-9A86-B0A2034BC4BA}"/>
              </a:ext>
            </a:extLst>
          </p:cNvPr>
          <p:cNvSpPr/>
          <p:nvPr/>
        </p:nvSpPr>
        <p:spPr>
          <a:xfrm>
            <a:off x="6375672" y="2357371"/>
            <a:ext cx="1074929" cy="972464"/>
          </a:xfrm>
          <a:prstGeom prst="hear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439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14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</a:t>
            </a:r>
            <a:r>
              <a:rPr lang="en-US" sz="2400" dirty="0" err="1"/>
              <a:t>Zwei</a:t>
            </a:r>
            <a:r>
              <a:rPr lang="en-US" sz="2400" dirty="0"/>
              <a:t> </a:t>
            </a:r>
            <a:r>
              <a:rPr lang="en-US" sz="2400" dirty="0" err="1"/>
              <a:t>wahrheiten</a:t>
            </a:r>
            <a:r>
              <a:rPr lang="en-US" sz="2400" dirty="0"/>
              <a:t> und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lüge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WELCHE LÜGEN HABT IHR HERAUSGEFUNDEN? PRÄSENTIERT.</a:t>
            </a:r>
            <a:endParaRPr lang="en-US" sz="1500" b="1" dirty="0">
              <a:latin typeface="+mj-lt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7B18C7D-2096-3A46-A074-E207CCF2D9BE}"/>
              </a:ext>
            </a:extLst>
          </p:cNvPr>
          <p:cNvSpPr/>
          <p:nvPr/>
        </p:nvSpPr>
        <p:spPr>
          <a:xfrm>
            <a:off x="1922980" y="2165193"/>
            <a:ext cx="4267200" cy="1973368"/>
          </a:xfrm>
          <a:prstGeom prst="wedgeRoundRectCallout">
            <a:avLst>
              <a:gd name="adj1" fmla="val -37179"/>
              <a:gd name="adj2" fmla="val 78902"/>
              <a:gd name="adj3" fmla="val 16667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76286-B3BE-B244-AD35-C3A582ECA66A}"/>
              </a:ext>
            </a:extLst>
          </p:cNvPr>
          <p:cNvSpPr txBox="1"/>
          <p:nvPr/>
        </p:nvSpPr>
        <p:spPr>
          <a:xfrm>
            <a:off x="2142162" y="2519590"/>
            <a:ext cx="3894015" cy="11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Ich </a:t>
            </a:r>
            <a:r>
              <a:rPr lang="en-US" sz="2000" b="1" dirty="0" err="1">
                <a:solidFill>
                  <a:schemeClr val="tx2"/>
                </a:solidFill>
              </a:rPr>
              <a:t>habe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eine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Lüge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über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______ </a:t>
            </a:r>
            <a:r>
              <a:rPr lang="en-US" sz="2000" b="1" dirty="0" err="1">
                <a:solidFill>
                  <a:schemeClr val="tx2"/>
                </a:solidFill>
              </a:rPr>
              <a:t>herausgefunden</a:t>
            </a:r>
            <a:r>
              <a:rPr lang="en-US" sz="2000" b="1" dirty="0">
                <a:solidFill>
                  <a:schemeClr val="tx2"/>
                </a:solidFill>
              </a:rPr>
              <a:t> .</a:t>
            </a:r>
          </a:p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Er/Sie </a:t>
            </a:r>
            <a:r>
              <a:rPr lang="en-US" sz="2000" b="1" dirty="0" err="1">
                <a:solidFill>
                  <a:schemeClr val="tx2"/>
                </a:solidFill>
              </a:rPr>
              <a:t>sagt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dass</a:t>
            </a:r>
            <a:r>
              <a:rPr lang="en-US" sz="2000" b="1" dirty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7" name="Graphic 6" descr="Detective female with solid fill">
            <a:extLst>
              <a:ext uri="{FF2B5EF4-FFF2-40B4-BE49-F238E27FC236}">
                <a16:creationId xmlns:a16="http://schemas.microsoft.com/office/drawing/2014/main" id="{901E8899-F09D-1847-8AC2-D940DF11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121" y="1399553"/>
            <a:ext cx="1363717" cy="1363717"/>
          </a:xfrm>
          <a:prstGeom prst="rect">
            <a:avLst/>
          </a:prstGeom>
        </p:spPr>
      </p:pic>
      <p:pic>
        <p:nvPicPr>
          <p:cNvPr id="3" name="Graphic 2" descr="Lecturer with solid fill">
            <a:extLst>
              <a:ext uri="{FF2B5EF4-FFF2-40B4-BE49-F238E27FC236}">
                <a16:creationId xmlns:a16="http://schemas.microsoft.com/office/drawing/2014/main" id="{F1C2ACC7-ECAE-FF4C-8172-8F8FC4751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886" y="970111"/>
            <a:ext cx="340140" cy="340140"/>
          </a:xfrm>
          <a:prstGeom prst="rect">
            <a:avLst/>
          </a:prstGeom>
        </p:spPr>
      </p:pic>
      <p:sp>
        <p:nvSpPr>
          <p:cNvPr id="10" name="Heart 9">
            <a:extLst>
              <a:ext uri="{FF2B5EF4-FFF2-40B4-BE49-F238E27FC236}">
                <a16:creationId xmlns:a16="http://schemas.microsoft.com/office/drawing/2014/main" id="{4489EB31-D500-1F4C-A4AC-34220A60F6E9}"/>
              </a:ext>
            </a:extLst>
          </p:cNvPr>
          <p:cNvSpPr/>
          <p:nvPr/>
        </p:nvSpPr>
        <p:spPr>
          <a:xfrm>
            <a:off x="6464373" y="2277038"/>
            <a:ext cx="1074929" cy="972464"/>
          </a:xfrm>
          <a:prstGeom prst="hear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405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15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Choosing a group name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10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DECIDE ON A GROUP NAME THAT BEST REFLECTS YOUR ART PROJECT. </a:t>
            </a:r>
            <a:endParaRPr lang="en-US" sz="1500" b="1" dirty="0">
              <a:latin typeface="+mj-lt"/>
            </a:endParaRPr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6702B88E-70CB-2947-960E-0D2252F35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799" y="945924"/>
            <a:ext cx="457200" cy="457200"/>
          </a:xfrm>
          <a:prstGeom prst="rect">
            <a:avLst/>
          </a:prstGeom>
        </p:spPr>
      </p:pic>
      <p:pic>
        <p:nvPicPr>
          <p:cNvPr id="7" name="Picture 6" descr="Diagram, rectangle&#10;&#10;Description automatically generated">
            <a:extLst>
              <a:ext uri="{FF2B5EF4-FFF2-40B4-BE49-F238E27FC236}">
                <a16:creationId xmlns:a16="http://schemas.microsoft.com/office/drawing/2014/main" id="{788958AC-90EC-7B4E-98E4-AFBE22CB2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4" y="1892825"/>
            <a:ext cx="3149600" cy="21704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0FB5D2-BC35-2744-8CD8-C1BED842BFFE}"/>
              </a:ext>
            </a:extLst>
          </p:cNvPr>
          <p:cNvSpPr/>
          <p:nvPr/>
        </p:nvSpPr>
        <p:spPr>
          <a:xfrm>
            <a:off x="669902" y="1581150"/>
            <a:ext cx="4511698" cy="2819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7429A9-1EFA-744B-AE96-60F8913FDA19}"/>
              </a:ext>
            </a:extLst>
          </p:cNvPr>
          <p:cNvSpPr txBox="1"/>
          <p:nvPr/>
        </p:nvSpPr>
        <p:spPr>
          <a:xfrm>
            <a:off x="1508191" y="1354913"/>
            <a:ext cx="3657600" cy="276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br>
              <a:rPr lang="en-US" sz="1400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114000"/>
              </a:lnSpc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Think of 2-3 names for your team and write them in your section of the worksheet.</a:t>
            </a:r>
            <a:br>
              <a:rPr lang="en-US" sz="1400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114000"/>
              </a:lnSpc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Present your ideas to your fellow team members.</a:t>
            </a:r>
            <a:br>
              <a:rPr lang="en-US" sz="1400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114000"/>
              </a:lnSpc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Discuss all ideas and decide on one name for your team. </a:t>
            </a:r>
          </a:p>
        </p:txBody>
      </p:sp>
      <p:pic>
        <p:nvPicPr>
          <p:cNvPr id="11" name="Graphic 10" descr="Users with solid fill">
            <a:extLst>
              <a:ext uri="{FF2B5EF4-FFF2-40B4-BE49-F238E27FC236}">
                <a16:creationId xmlns:a16="http://schemas.microsoft.com/office/drawing/2014/main" id="{CEE9B22E-E571-4446-97D1-3C478364E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580" y="3069582"/>
            <a:ext cx="703780" cy="703780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CD999953-D1A6-7B48-BC5F-784AA525F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254" y="1841277"/>
            <a:ext cx="611888" cy="6118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A36D5C-EC06-CB46-AEC2-109995B50B49}"/>
              </a:ext>
            </a:extLst>
          </p:cNvPr>
          <p:cNvSpPr txBox="1"/>
          <p:nvPr/>
        </p:nvSpPr>
        <p:spPr>
          <a:xfrm>
            <a:off x="766214" y="2406092"/>
            <a:ext cx="654346" cy="282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200" b="1" dirty="0">
                <a:solidFill>
                  <a:srgbClr val="003969"/>
                </a:solidFill>
              </a:rPr>
              <a:t>3 Min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1A662-BF85-F341-95AC-04D77266F421}"/>
              </a:ext>
            </a:extLst>
          </p:cNvPr>
          <p:cNvSpPr txBox="1"/>
          <p:nvPr/>
        </p:nvSpPr>
        <p:spPr>
          <a:xfrm>
            <a:off x="783297" y="3688082"/>
            <a:ext cx="654346" cy="282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200" b="1" dirty="0">
                <a:solidFill>
                  <a:srgbClr val="003969"/>
                </a:solidFill>
              </a:rPr>
              <a:t>5 Min</a:t>
            </a:r>
          </a:p>
        </p:txBody>
      </p:sp>
      <p:pic>
        <p:nvPicPr>
          <p:cNvPr id="19" name="Graphic 18" descr="Employee badge with solid fill">
            <a:extLst>
              <a:ext uri="{FF2B5EF4-FFF2-40B4-BE49-F238E27FC236}">
                <a16:creationId xmlns:a16="http://schemas.microsoft.com/office/drawing/2014/main" id="{40B5F054-BE2F-624D-AC54-4C026E4AA0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4844" y="38453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0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>
            <a:extLst>
              <a:ext uri="{FF2B5EF4-FFF2-40B4-BE49-F238E27FC236}">
                <a16:creationId xmlns:a16="http://schemas.microsoft.com/office/drawing/2014/main" id="{D5CC2993-AE36-454E-8ED9-C3D9BE9E5D1E}"/>
              </a:ext>
            </a:extLst>
          </p:cNvPr>
          <p:cNvSpPr/>
          <p:nvPr/>
        </p:nvSpPr>
        <p:spPr>
          <a:xfrm>
            <a:off x="1881431" y="1811189"/>
            <a:ext cx="4724400" cy="2362200"/>
          </a:xfrm>
          <a:prstGeom prst="wedgeEllipseCallout">
            <a:avLst>
              <a:gd name="adj1" fmla="val -25835"/>
              <a:gd name="adj2" fmla="val 71199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16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Choosing a group name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BRIEFLY PRESENT YOUR GROUP NAME.</a:t>
            </a:r>
            <a:endParaRPr lang="en-US" sz="1500" b="1" dirty="0">
              <a:latin typeface="+mj-lt"/>
            </a:endParaRPr>
          </a:p>
        </p:txBody>
      </p:sp>
      <p:pic>
        <p:nvPicPr>
          <p:cNvPr id="5" name="Graphic 4" descr="Lightning bolt with solid fill">
            <a:extLst>
              <a:ext uri="{FF2B5EF4-FFF2-40B4-BE49-F238E27FC236}">
                <a16:creationId xmlns:a16="http://schemas.microsoft.com/office/drawing/2014/main" id="{EA42438E-2683-D547-95C0-1DA88F37B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2205" y="1157379"/>
            <a:ext cx="3007250" cy="3007250"/>
          </a:xfrm>
          <a:prstGeom prst="rect">
            <a:avLst/>
          </a:prstGeom>
        </p:spPr>
      </p:pic>
      <p:pic>
        <p:nvPicPr>
          <p:cNvPr id="3" name="Graphic 2" descr="Lecturer with solid fill">
            <a:extLst>
              <a:ext uri="{FF2B5EF4-FFF2-40B4-BE49-F238E27FC236}">
                <a16:creationId xmlns:a16="http://schemas.microsoft.com/office/drawing/2014/main" id="{2DC71FD8-54A2-7E45-9329-02E68161D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95" y="887449"/>
            <a:ext cx="433792" cy="4337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E93CCD-97A9-AC4F-92DF-666AE46D7428}"/>
              </a:ext>
            </a:extLst>
          </p:cNvPr>
          <p:cNvSpPr txBox="1"/>
          <p:nvPr/>
        </p:nvSpPr>
        <p:spPr>
          <a:xfrm>
            <a:off x="2670924" y="2437104"/>
            <a:ext cx="3145413" cy="11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We chose the group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name __________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because …</a:t>
            </a:r>
          </a:p>
        </p:txBody>
      </p:sp>
    </p:spTree>
    <p:extLst>
      <p:ext uri="{BB962C8B-B14F-4D97-AF65-F5344CB8AC3E}">
        <p14:creationId xmlns:p14="http://schemas.microsoft.com/office/powerpoint/2010/main" val="336454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17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RECAP: COURSE ACHIEVEMENTS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  <a:latin typeface="+mj-lt"/>
              </a:rPr>
              <a:t>THINK BACK TO OUR PREVIOUS SEVEN SESSIONS. WHAT DID WE </a:t>
            </a:r>
            <a:br>
              <a:rPr lang="de-DE" sz="1400" b="1" dirty="0">
                <a:solidFill>
                  <a:schemeClr val="tx2"/>
                </a:solidFill>
                <a:latin typeface="+mj-lt"/>
              </a:rPr>
            </a:br>
            <a:r>
              <a:rPr lang="de-DE" sz="1400" b="1" dirty="0">
                <a:solidFill>
                  <a:schemeClr val="tx2"/>
                </a:solidFill>
                <a:latin typeface="+mj-lt"/>
              </a:rPr>
              <a:t>ACHIEVE FOR OUR ART PROJECTS SO FAR? WRITE DOWN YOUR IDEAS.</a:t>
            </a:r>
            <a:endParaRPr lang="en-US" sz="1400" b="1" dirty="0">
              <a:latin typeface="+mj-lt"/>
            </a:endParaRPr>
          </a:p>
        </p:txBody>
      </p:sp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EAD490DD-96A9-8740-9DF3-74334AC18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8742" y="2447701"/>
            <a:ext cx="996336" cy="996336"/>
          </a:xfrm>
          <a:prstGeom prst="rect">
            <a:avLst/>
          </a:prstGeom>
        </p:spPr>
      </p:pic>
      <p:pic>
        <p:nvPicPr>
          <p:cNvPr id="7" name="Graphic 6" descr="Pen with solid fill">
            <a:extLst>
              <a:ext uri="{FF2B5EF4-FFF2-40B4-BE49-F238E27FC236}">
                <a16:creationId xmlns:a16="http://schemas.microsoft.com/office/drawing/2014/main" id="{87FFB461-5F70-3842-81AC-71E14EC6E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414" y="1090110"/>
            <a:ext cx="313999" cy="3139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3C5AA8-1089-F847-8570-359B5D956BC8}"/>
              </a:ext>
            </a:extLst>
          </p:cNvPr>
          <p:cNvCxnSpPr>
            <a:cxnSpLocks/>
          </p:cNvCxnSpPr>
          <p:nvPr/>
        </p:nvCxnSpPr>
        <p:spPr>
          <a:xfrm>
            <a:off x="4762500" y="3281866"/>
            <a:ext cx="571500" cy="5090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126CCB-49E1-2E4E-AE5C-1D508FAF1959}"/>
              </a:ext>
            </a:extLst>
          </p:cNvPr>
          <p:cNvSpPr txBox="1"/>
          <p:nvPr/>
        </p:nvSpPr>
        <p:spPr>
          <a:xfrm>
            <a:off x="5048250" y="3859649"/>
            <a:ext cx="2366353" cy="313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rgbClr val="003969"/>
                </a:solidFill>
              </a:rPr>
              <a:t>Choose a group name</a:t>
            </a:r>
          </a:p>
        </p:txBody>
      </p:sp>
    </p:spTree>
    <p:extLst>
      <p:ext uri="{BB962C8B-B14F-4D97-AF65-F5344CB8AC3E}">
        <p14:creationId xmlns:p14="http://schemas.microsoft.com/office/powerpoint/2010/main" val="955860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18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Finalizing your project plan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10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78120" y="956071"/>
            <a:ext cx="81296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IN YOUR GROUP, DOCUMENT THE DIFFERENT ELEMENTS </a:t>
            </a:r>
            <a:br>
              <a:rPr lang="de-DE" sz="1500" b="1" dirty="0">
                <a:solidFill>
                  <a:schemeClr val="tx2"/>
                </a:solidFill>
                <a:latin typeface="+mj-lt"/>
              </a:rPr>
            </a:br>
            <a:r>
              <a:rPr lang="de-DE" sz="1500" b="1" dirty="0">
                <a:solidFill>
                  <a:schemeClr val="tx2"/>
                </a:solidFill>
                <a:latin typeface="+mj-lt"/>
              </a:rPr>
              <a:t>OF YOUR ART PROJECT PROGRESS.</a:t>
            </a:r>
            <a:endParaRPr lang="en-US" sz="1500" b="1" dirty="0">
              <a:latin typeface="+mj-lt"/>
            </a:endParaRP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EF687072-59B3-AB4B-95F1-E29E6C16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04031"/>
            <a:ext cx="4145571" cy="27617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70EF8C-F54E-194D-A544-067EA26944FF}"/>
              </a:ext>
            </a:extLst>
          </p:cNvPr>
          <p:cNvSpPr/>
          <p:nvPr/>
        </p:nvSpPr>
        <p:spPr>
          <a:xfrm>
            <a:off x="1005562" y="1908911"/>
            <a:ext cx="3068946" cy="2476410"/>
          </a:xfrm>
          <a:prstGeom prst="rect">
            <a:avLst/>
          </a:prstGeom>
          <a:solidFill>
            <a:srgbClr val="B2C4D2"/>
          </a:solidFill>
          <a:ln w="28575">
            <a:solidFill>
              <a:srgbClr val="B2C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>
              <a:solidFill>
                <a:srgbClr val="B2C4D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4F6D6-E2D0-2840-80F4-F1C8EA0A0097}"/>
              </a:ext>
            </a:extLst>
          </p:cNvPr>
          <p:cNvSpPr txBox="1"/>
          <p:nvPr/>
        </p:nvSpPr>
        <p:spPr>
          <a:xfrm>
            <a:off x="1177478" y="1739715"/>
            <a:ext cx="3657600" cy="252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br>
              <a:rPr lang="en-US" sz="1400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114000"/>
              </a:lnSpc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Fill out each section as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comprehensively as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possible.</a:t>
            </a:r>
            <a:br>
              <a:rPr lang="en-US" sz="1400" b="1" dirty="0">
                <a:solidFill>
                  <a:schemeClr val="tx2"/>
                </a:solidFill>
              </a:rPr>
            </a:br>
            <a:br>
              <a:rPr lang="en-US" sz="1400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114000"/>
              </a:lnSpc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You can use your notes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on the Miro Board as a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reference.</a:t>
            </a:r>
          </a:p>
        </p:txBody>
      </p:sp>
      <p:pic>
        <p:nvPicPr>
          <p:cNvPr id="11" name="Graphic 10" descr="Pen with solid fill">
            <a:extLst>
              <a:ext uri="{FF2B5EF4-FFF2-40B4-BE49-F238E27FC236}">
                <a16:creationId xmlns:a16="http://schemas.microsoft.com/office/drawing/2014/main" id="{EB8CF71A-5536-874B-9D18-52A0CB406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120" y="1042570"/>
            <a:ext cx="381000" cy="381000"/>
          </a:xfrm>
          <a:prstGeom prst="rect">
            <a:avLst/>
          </a:prstGeom>
        </p:spPr>
      </p:pic>
      <p:pic>
        <p:nvPicPr>
          <p:cNvPr id="18" name="Graphic 17" descr="Pen with solid fill">
            <a:extLst>
              <a:ext uri="{FF2B5EF4-FFF2-40B4-BE49-F238E27FC236}">
                <a16:creationId xmlns:a16="http://schemas.microsoft.com/office/drawing/2014/main" id="{9D2DD802-A5BD-5145-840C-96D51FD08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591" y="1956721"/>
            <a:ext cx="381000" cy="381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58627EB-6A71-AC43-935C-D4C2E95CB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83" y="2902197"/>
            <a:ext cx="937260" cy="514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211AE0-C4F7-2341-96C8-291699C773B3}"/>
              </a:ext>
            </a:extLst>
          </p:cNvPr>
          <p:cNvSpPr txBox="1"/>
          <p:nvPr/>
        </p:nvSpPr>
        <p:spPr>
          <a:xfrm>
            <a:off x="7618208" y="402729"/>
            <a:ext cx="1284326" cy="952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 err="1">
                <a:solidFill>
                  <a:srgbClr val="FF0000"/>
                </a:solidFill>
              </a:rPr>
              <a:t>Hinweis</a:t>
            </a:r>
            <a:r>
              <a:rPr lang="en-US" sz="1000" b="1" dirty="0">
                <a:solidFill>
                  <a:srgbClr val="FF0000"/>
                </a:solidFill>
              </a:rPr>
              <a:t> an LK</a:t>
            </a:r>
          </a:p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FF0000"/>
                </a:solidFill>
              </a:rPr>
              <a:t>QR-Code </a:t>
            </a:r>
            <a:r>
              <a:rPr lang="en-US" sz="1000" b="1" dirty="0" err="1">
                <a:solidFill>
                  <a:srgbClr val="FF0000"/>
                </a:solidFill>
              </a:rPr>
              <a:t>vom</a:t>
            </a:r>
            <a:r>
              <a:rPr lang="en-US" sz="1000" b="1" dirty="0">
                <a:solidFill>
                  <a:srgbClr val="FF0000"/>
                </a:solidFill>
              </a:rPr>
              <a:t> </a:t>
            </a:r>
            <a:br>
              <a:rPr lang="en-US" sz="1000" b="1" dirty="0">
                <a:solidFill>
                  <a:srgbClr val="FF0000"/>
                </a:solidFill>
              </a:rPr>
            </a:br>
            <a:r>
              <a:rPr lang="en-US" sz="1000" b="1" dirty="0">
                <a:solidFill>
                  <a:srgbClr val="FF0000"/>
                </a:solidFill>
              </a:rPr>
              <a:t>Miro-Board</a:t>
            </a:r>
            <a:br>
              <a:rPr lang="en-US" sz="1000" b="1" dirty="0">
                <a:solidFill>
                  <a:srgbClr val="FF0000"/>
                </a:solidFill>
              </a:rPr>
            </a:br>
            <a:r>
              <a:rPr lang="en-US" sz="1000" b="1" dirty="0" err="1">
                <a:solidFill>
                  <a:srgbClr val="FF0000"/>
                </a:solidFill>
              </a:rPr>
              <a:t>generieren</a:t>
            </a:r>
            <a:r>
              <a:rPr lang="en-US" sz="1000" b="1" dirty="0">
                <a:solidFill>
                  <a:srgbClr val="FF0000"/>
                </a:solidFill>
              </a:rPr>
              <a:t> und</a:t>
            </a:r>
            <a:br>
              <a:rPr lang="en-US" sz="1000" b="1" dirty="0">
                <a:solidFill>
                  <a:srgbClr val="FF0000"/>
                </a:solidFill>
              </a:rPr>
            </a:br>
            <a:r>
              <a:rPr lang="en-US" sz="1000" b="1" dirty="0" err="1">
                <a:solidFill>
                  <a:srgbClr val="FF0000"/>
                </a:solidFill>
              </a:rPr>
              <a:t>hier</a:t>
            </a:r>
            <a:r>
              <a:rPr lang="en-US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 err="1">
                <a:solidFill>
                  <a:srgbClr val="FF0000"/>
                </a:solidFill>
              </a:rPr>
              <a:t>einfügen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03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CCDEE67-5322-B24E-80BD-1369FA2A72BD}"/>
              </a:ext>
            </a:extLst>
          </p:cNvPr>
          <p:cNvSpPr/>
          <p:nvPr/>
        </p:nvSpPr>
        <p:spPr>
          <a:xfrm>
            <a:off x="576264" y="1578444"/>
            <a:ext cx="7716130" cy="2533308"/>
          </a:xfrm>
          <a:prstGeom prst="wedgeRoundRectCallout">
            <a:avLst>
              <a:gd name="adj1" fmla="val -39975"/>
              <a:gd name="adj2" fmla="val 69574"/>
              <a:gd name="adj3" fmla="val 16667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19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Finalizing your project plan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20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91097" y="1031748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DISCUSS THE FOLLOWING QUESTIONS: </a:t>
            </a:r>
            <a:endParaRPr lang="en-US" sz="15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BA3DE-6236-6848-928E-5012C55361E6}"/>
              </a:ext>
            </a:extLst>
          </p:cNvPr>
          <p:cNvSpPr txBox="1"/>
          <p:nvPr/>
        </p:nvSpPr>
        <p:spPr>
          <a:xfrm>
            <a:off x="848558" y="1735885"/>
            <a:ext cx="6893234" cy="1749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What is the goal of your project?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What is the message you want to convey?</a:t>
            </a:r>
          </a:p>
          <a:p>
            <a:pPr algn="l">
              <a:lnSpc>
                <a:spcPct val="114000"/>
              </a:lnSpc>
            </a:pPr>
            <a:endParaRPr lang="en-US" sz="1600" b="1" dirty="0">
              <a:solidFill>
                <a:schemeClr val="tx2"/>
              </a:solidFill>
            </a:endParaRPr>
          </a:p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chemeClr val="tx2"/>
                </a:solidFill>
              </a:rPr>
              <a:t>3. In which format would you like to present your project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    plan?</a:t>
            </a:r>
          </a:p>
        </p:txBody>
      </p:sp>
      <p:pic>
        <p:nvPicPr>
          <p:cNvPr id="3" name="Graphic 2" descr="Chat with solid fill">
            <a:extLst>
              <a:ext uri="{FF2B5EF4-FFF2-40B4-BE49-F238E27FC236}">
                <a16:creationId xmlns:a16="http://schemas.microsoft.com/office/drawing/2014/main" id="{D8C94C76-0B77-A746-9CBC-D57DD7B28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44" y="933316"/>
            <a:ext cx="526252" cy="526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60822-39A5-2E4E-814C-19467464033D}"/>
              </a:ext>
            </a:extLst>
          </p:cNvPr>
          <p:cNvSpPr txBox="1"/>
          <p:nvPr/>
        </p:nvSpPr>
        <p:spPr>
          <a:xfrm>
            <a:off x="2692980" y="3612164"/>
            <a:ext cx="1200970" cy="442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50" b="1" dirty="0">
                <a:solidFill>
                  <a:srgbClr val="C00000"/>
                </a:solidFill>
              </a:rPr>
              <a:t>Power Point/</a:t>
            </a:r>
            <a:br>
              <a:rPr lang="en-US" sz="1050" b="1" dirty="0">
                <a:solidFill>
                  <a:srgbClr val="C00000"/>
                </a:solidFill>
              </a:rPr>
            </a:br>
            <a:r>
              <a:rPr lang="en-US" sz="1050" b="1" dirty="0">
                <a:solidFill>
                  <a:srgbClr val="C00000"/>
                </a:solidFill>
              </a:rPr>
              <a:t>Presentation</a:t>
            </a:r>
            <a:endParaRPr 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3D1BF6-0031-194A-9C45-DC1DE97784CA}"/>
              </a:ext>
            </a:extLst>
          </p:cNvPr>
          <p:cNvSpPr txBox="1"/>
          <p:nvPr/>
        </p:nvSpPr>
        <p:spPr>
          <a:xfrm>
            <a:off x="3979574" y="3511979"/>
            <a:ext cx="4607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Video / Audio 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196E6-1B68-E848-9FB7-8405DBDB6CB4}"/>
              </a:ext>
            </a:extLst>
          </p:cNvPr>
          <p:cNvSpPr txBox="1"/>
          <p:nvPr/>
        </p:nvSpPr>
        <p:spPr>
          <a:xfrm>
            <a:off x="6554940" y="3504785"/>
            <a:ext cx="4607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Collage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91C63-0C83-004B-9918-6F5F27CBFC6C}"/>
              </a:ext>
            </a:extLst>
          </p:cNvPr>
          <p:cNvSpPr txBox="1"/>
          <p:nvPr/>
        </p:nvSpPr>
        <p:spPr>
          <a:xfrm>
            <a:off x="842462" y="3592335"/>
            <a:ext cx="5599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Photography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2D789-6CF6-2A4B-B6B1-6B58B42BF1F8}"/>
              </a:ext>
            </a:extLst>
          </p:cNvPr>
          <p:cNvSpPr txBox="1"/>
          <p:nvPr/>
        </p:nvSpPr>
        <p:spPr>
          <a:xfrm>
            <a:off x="5896623" y="3673066"/>
            <a:ext cx="5599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Poem</a:t>
            </a:r>
            <a:endParaRPr lang="en-US" sz="1200" dirty="0"/>
          </a:p>
        </p:txBody>
      </p:sp>
      <p:pic>
        <p:nvPicPr>
          <p:cNvPr id="21" name="Graphic 20" descr="Presentation with bar chart with solid fill">
            <a:extLst>
              <a:ext uri="{FF2B5EF4-FFF2-40B4-BE49-F238E27FC236}">
                <a16:creationId xmlns:a16="http://schemas.microsoft.com/office/drawing/2014/main" id="{C6BA7F2D-6977-C340-A62B-D6B50C2B2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956" y="3214894"/>
            <a:ext cx="457200" cy="457200"/>
          </a:xfrm>
          <a:prstGeom prst="rect">
            <a:avLst/>
          </a:prstGeom>
        </p:spPr>
      </p:pic>
      <p:pic>
        <p:nvPicPr>
          <p:cNvPr id="24" name="Graphic 23" descr="Video camera with solid fill">
            <a:extLst>
              <a:ext uri="{FF2B5EF4-FFF2-40B4-BE49-F238E27FC236}">
                <a16:creationId xmlns:a16="http://schemas.microsoft.com/office/drawing/2014/main" id="{A418A884-6C93-EB4D-954F-272415D06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4153" y="3205547"/>
            <a:ext cx="381000" cy="381000"/>
          </a:xfrm>
          <a:prstGeom prst="rect">
            <a:avLst/>
          </a:prstGeom>
        </p:spPr>
      </p:pic>
      <p:pic>
        <p:nvPicPr>
          <p:cNvPr id="26" name="Graphic 25" descr="Podcast with solid fill">
            <a:extLst>
              <a:ext uri="{FF2B5EF4-FFF2-40B4-BE49-F238E27FC236}">
                <a16:creationId xmlns:a16="http://schemas.microsoft.com/office/drawing/2014/main" id="{EEF19786-BA77-874C-AE64-3225E04C34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9635" y="3194915"/>
            <a:ext cx="381000" cy="381000"/>
          </a:xfrm>
          <a:prstGeom prst="rect">
            <a:avLst/>
          </a:prstGeom>
        </p:spPr>
      </p:pic>
      <p:pic>
        <p:nvPicPr>
          <p:cNvPr id="28" name="Graphic 27" descr="Images with solid fill">
            <a:extLst>
              <a:ext uri="{FF2B5EF4-FFF2-40B4-BE49-F238E27FC236}">
                <a16:creationId xmlns:a16="http://schemas.microsoft.com/office/drawing/2014/main" id="{792A3359-5D15-B340-8024-CBBA25127A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27439" y="3235719"/>
            <a:ext cx="340196" cy="340196"/>
          </a:xfrm>
          <a:prstGeom prst="rect">
            <a:avLst/>
          </a:prstGeom>
        </p:spPr>
      </p:pic>
      <p:pic>
        <p:nvPicPr>
          <p:cNvPr id="30" name="Graphic 29" descr="Camera with solid fill">
            <a:extLst>
              <a:ext uri="{FF2B5EF4-FFF2-40B4-BE49-F238E27FC236}">
                <a16:creationId xmlns:a16="http://schemas.microsoft.com/office/drawing/2014/main" id="{B0A3F6E3-EEA0-3444-9DBB-9C0176F590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13567" y="3521452"/>
            <a:ext cx="374066" cy="374066"/>
          </a:xfrm>
          <a:prstGeom prst="rect">
            <a:avLst/>
          </a:prstGeom>
        </p:spPr>
      </p:pic>
      <p:pic>
        <p:nvPicPr>
          <p:cNvPr id="32" name="Graphic 31" descr="Document with solid fill">
            <a:extLst>
              <a:ext uri="{FF2B5EF4-FFF2-40B4-BE49-F238E27FC236}">
                <a16:creationId xmlns:a16="http://schemas.microsoft.com/office/drawing/2014/main" id="{C7781ED2-05D4-AC4E-B713-04FF735B9E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04964" y="3581123"/>
            <a:ext cx="374065" cy="37406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02319A3-7000-0E43-8A5D-68839C69B4F1}"/>
              </a:ext>
            </a:extLst>
          </p:cNvPr>
          <p:cNvSpPr txBox="1"/>
          <p:nvPr/>
        </p:nvSpPr>
        <p:spPr>
          <a:xfrm>
            <a:off x="3419021" y="4159507"/>
            <a:ext cx="4955203" cy="60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C00000"/>
                </a:solidFill>
              </a:rPr>
              <a:t>*If you’ve answered all the questions, you can already get started</a:t>
            </a:r>
            <a:br>
              <a:rPr lang="en-US" sz="1000" b="1" dirty="0">
                <a:solidFill>
                  <a:srgbClr val="C00000"/>
                </a:solidFill>
              </a:rPr>
            </a:br>
            <a:r>
              <a:rPr lang="en-US" sz="1000" b="1" dirty="0">
                <a:solidFill>
                  <a:srgbClr val="C00000"/>
                </a:solidFill>
              </a:rPr>
              <a:t>on your presentation. Start visualizing your project plan with the </a:t>
            </a:r>
            <a:br>
              <a:rPr lang="en-US" sz="1000" b="1" dirty="0">
                <a:solidFill>
                  <a:srgbClr val="C00000"/>
                </a:solidFill>
              </a:rPr>
            </a:br>
            <a:r>
              <a:rPr lang="en-US" sz="1000" b="1" dirty="0">
                <a:solidFill>
                  <a:srgbClr val="C00000"/>
                </a:solidFill>
              </a:rPr>
              <a:t>format you’ve chosen (Power Point, Video, Poem …) . </a:t>
            </a:r>
          </a:p>
        </p:txBody>
      </p:sp>
    </p:spTree>
    <p:extLst>
      <p:ext uri="{BB962C8B-B14F-4D97-AF65-F5344CB8AC3E}">
        <p14:creationId xmlns:p14="http://schemas.microsoft.com/office/powerpoint/2010/main" val="280059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Welcome to Session 8</a:t>
            </a:r>
            <a:br>
              <a:rPr lang="de-DE" dirty="0"/>
            </a:br>
            <a:br>
              <a:rPr lang="de-DE" dirty="0"/>
            </a:b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</a:t>
            </a:fld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79" y="1329489"/>
            <a:ext cx="3599295" cy="309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284061" y="2330603"/>
            <a:ext cx="2169288" cy="1746995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What‘s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one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thing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did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last </a:t>
            </a: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weekend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3726840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20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Finalizing your project plan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PRESENT THE PROJECT PLAN FORMAT YOU DECIDED ON. </a:t>
            </a:r>
            <a:endParaRPr lang="en-US" sz="1500" b="1" dirty="0">
              <a:latin typeface="+mj-lt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E870699C-15BE-3A4E-9345-DF976BB57942}"/>
              </a:ext>
            </a:extLst>
          </p:cNvPr>
          <p:cNvSpPr/>
          <p:nvPr/>
        </p:nvSpPr>
        <p:spPr>
          <a:xfrm>
            <a:off x="1881431" y="1811189"/>
            <a:ext cx="4724400" cy="2362200"/>
          </a:xfrm>
          <a:prstGeom prst="wedgeEllipseCallout">
            <a:avLst>
              <a:gd name="adj1" fmla="val -25835"/>
              <a:gd name="adj2" fmla="val 71199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8" name="Graphic 7" descr="Lightning bolt with solid fill">
            <a:extLst>
              <a:ext uri="{FF2B5EF4-FFF2-40B4-BE49-F238E27FC236}">
                <a16:creationId xmlns:a16="http://schemas.microsoft.com/office/drawing/2014/main" id="{FF44B5B9-4AC1-5E4E-83C6-605234681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2205" y="1157379"/>
            <a:ext cx="3007250" cy="3007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922818-C483-7F43-97FE-CBE3F1B3B219}"/>
              </a:ext>
            </a:extLst>
          </p:cNvPr>
          <p:cNvSpPr txBox="1"/>
          <p:nvPr/>
        </p:nvSpPr>
        <p:spPr>
          <a:xfrm>
            <a:off x="2514600" y="2437104"/>
            <a:ext cx="3640740" cy="11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We decided to present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our project as a ______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because …</a:t>
            </a:r>
          </a:p>
        </p:txBody>
      </p:sp>
      <p:pic>
        <p:nvPicPr>
          <p:cNvPr id="10" name="Graphic 9" descr="Lecturer with solid fill">
            <a:extLst>
              <a:ext uri="{FF2B5EF4-FFF2-40B4-BE49-F238E27FC236}">
                <a16:creationId xmlns:a16="http://schemas.microsoft.com/office/drawing/2014/main" id="{72D4AB26-4E16-F94D-906B-82446D63D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084" y="910633"/>
            <a:ext cx="433792" cy="4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21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715000" y="310696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11" y="2158621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546316" y="3016916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64820-575E-7A4C-B690-03C9F9037416}"/>
              </a:ext>
            </a:extLst>
          </p:cNvPr>
          <p:cNvSpPr/>
          <p:nvPr/>
        </p:nvSpPr>
        <p:spPr>
          <a:xfrm>
            <a:off x="429024" y="1276350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250A34-610E-1E49-B3E8-52D467B9A87C}"/>
              </a:ext>
            </a:extLst>
          </p:cNvPr>
          <p:cNvSpPr/>
          <p:nvPr/>
        </p:nvSpPr>
        <p:spPr>
          <a:xfrm>
            <a:off x="417781" y="2380916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A06CA-57B4-C244-ADA1-0B32E42C1DFA}"/>
              </a:ext>
            </a:extLst>
          </p:cNvPr>
          <p:cNvSpPr/>
          <p:nvPr/>
        </p:nvSpPr>
        <p:spPr>
          <a:xfrm>
            <a:off x="429024" y="3562351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16" name="Graphic 15" descr="Thumbs up sign with solid fill">
            <a:extLst>
              <a:ext uri="{FF2B5EF4-FFF2-40B4-BE49-F238E27FC236}">
                <a16:creationId xmlns:a16="http://schemas.microsoft.com/office/drawing/2014/main" id="{44939D5B-7F83-2A45-8F6D-3133874C2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8527" y="180953"/>
            <a:ext cx="762164" cy="762164"/>
          </a:xfrm>
          <a:prstGeom prst="rect">
            <a:avLst/>
          </a:prstGeom>
        </p:spPr>
      </p:pic>
      <p:pic>
        <p:nvPicPr>
          <p:cNvPr id="17" name="Graphic 16" descr="Thumbs Down with solid fill">
            <a:extLst>
              <a:ext uri="{FF2B5EF4-FFF2-40B4-BE49-F238E27FC236}">
                <a16:creationId xmlns:a16="http://schemas.microsoft.com/office/drawing/2014/main" id="{FF0B6594-B8BA-E344-9E02-13C55A9C4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4166" y="258969"/>
            <a:ext cx="762164" cy="762164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3E639F58-CA7C-1E45-BED5-F514595B408C}"/>
              </a:ext>
            </a:extLst>
          </p:cNvPr>
          <p:cNvSpPr txBox="1">
            <a:spLocks/>
          </p:cNvSpPr>
          <p:nvPr/>
        </p:nvSpPr>
        <p:spPr>
          <a:xfrm>
            <a:off x="931029" y="437478"/>
            <a:ext cx="8208960" cy="3671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/>
              <a:t>Goals for today</a:t>
            </a:r>
            <a:br>
              <a:rPr lang="de-DE" sz="3200"/>
            </a:br>
            <a:br>
              <a:rPr lang="de-DE" sz="280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en-US" sz="1600">
                <a:solidFill>
                  <a:schemeClr val="tx2"/>
                </a:solidFill>
              </a:rPr>
              <a:t>you chose a name for your art project group.</a:t>
            </a:r>
            <a:br>
              <a:rPr lang="en-US" sz="1600">
                <a:solidFill>
                  <a:schemeClr val="tx2"/>
                </a:solidFill>
              </a:rPr>
            </a:br>
            <a:br>
              <a:rPr lang="en-US" sz="1600">
                <a:solidFill>
                  <a:schemeClr val="tx2"/>
                </a:solidFill>
              </a:rPr>
            </a:b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  <a:sym typeface="Wingdings" pitchFamily="2" charset="2"/>
              </a:rPr>
              <a:t>You finalized your project plan.</a:t>
            </a:r>
            <a:br>
              <a:rPr lang="en-US" sz="1600">
                <a:solidFill>
                  <a:schemeClr val="tx2"/>
                </a:solidFill>
              </a:rPr>
            </a:br>
            <a:br>
              <a:rPr lang="en-US" sz="1600">
                <a:solidFill>
                  <a:schemeClr val="tx2"/>
                </a:solidFill>
              </a:rPr>
            </a:b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  <a:sym typeface="Wingdings" pitchFamily="2" charset="2"/>
              </a:rPr>
              <a:t>you decided on a way to visualize</a:t>
            </a:r>
            <a:br>
              <a:rPr lang="en-US" sz="160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>
                <a:solidFill>
                  <a:schemeClr val="tx2"/>
                </a:solidFill>
                <a:sym typeface="Wingdings" pitchFamily="2" charset="2"/>
              </a:rPr>
              <a:t>your project plan.</a:t>
            </a:r>
            <a:br>
              <a:rPr lang="en-US" sz="1600">
                <a:solidFill>
                  <a:schemeClr val="tx2"/>
                </a:solidFill>
                <a:sym typeface="Wingdings" pitchFamily="2" charset="2"/>
              </a:rPr>
            </a:b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FD6B10-B8A3-1247-9C42-F3F7B19FB0FD}"/>
              </a:ext>
            </a:extLst>
          </p:cNvPr>
          <p:cNvSpPr/>
          <p:nvPr/>
        </p:nvSpPr>
        <p:spPr>
          <a:xfrm>
            <a:off x="1676400" y="1733550"/>
            <a:ext cx="2590802" cy="1962042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100" b="1" dirty="0">
                <a:solidFill>
                  <a:srgbClr val="003969"/>
                </a:solidFill>
              </a:rPr>
              <a:t>I FOUND EASY…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58AEC-595E-3440-8818-3E479BD5225D}"/>
              </a:ext>
            </a:extLst>
          </p:cNvPr>
          <p:cNvSpPr/>
          <p:nvPr/>
        </p:nvSpPr>
        <p:spPr>
          <a:xfrm>
            <a:off x="4419599" y="1733550"/>
            <a:ext cx="2438402" cy="1962042"/>
          </a:xfrm>
          <a:prstGeom prst="rect">
            <a:avLst/>
          </a:prstGeom>
          <a:solidFill>
            <a:srgbClr val="DAB4C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br>
              <a:rPr lang="en-US" sz="1050" b="1" dirty="0">
                <a:solidFill>
                  <a:srgbClr val="003969"/>
                </a:solidFill>
              </a:rPr>
            </a:br>
            <a:br>
              <a:rPr lang="en-US" sz="1050" b="1" dirty="0">
                <a:solidFill>
                  <a:srgbClr val="003969"/>
                </a:solidFill>
              </a:rPr>
            </a:br>
            <a:br>
              <a:rPr lang="en-US" sz="1050" b="1" dirty="0">
                <a:solidFill>
                  <a:srgbClr val="003969"/>
                </a:solidFill>
              </a:rPr>
            </a:br>
            <a:br>
              <a:rPr lang="en-US" sz="1050" b="1" dirty="0">
                <a:solidFill>
                  <a:srgbClr val="003969"/>
                </a:solidFill>
              </a:rPr>
            </a:br>
            <a:r>
              <a:rPr lang="en-US" sz="1050" b="1" dirty="0">
                <a:solidFill>
                  <a:srgbClr val="003969"/>
                </a:solidFill>
              </a:rPr>
              <a:t>I FOUND DIFFICULT…</a:t>
            </a:r>
          </a:p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22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Reflection: Snowball fight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WHAT WAS EASY/DIFFICULT FOR YOU TODAY? WRITE 	ONE</a:t>
            </a:r>
            <a:br>
              <a:rPr lang="de-DE" sz="1500" b="1" dirty="0">
                <a:solidFill>
                  <a:schemeClr val="tx2"/>
                </a:solidFill>
                <a:latin typeface="+mj-lt"/>
              </a:rPr>
            </a:br>
            <a:r>
              <a:rPr lang="de-DE" sz="1500" b="1" dirty="0">
                <a:solidFill>
                  <a:schemeClr val="tx2"/>
                </a:solidFill>
                <a:latin typeface="+mj-lt"/>
              </a:rPr>
              <a:t>ASPECT FOR EACH CATEGORY ON A SMALL PIECE OF PAPER. </a:t>
            </a:r>
            <a:endParaRPr lang="en-US" sz="1500" b="1" dirty="0">
              <a:latin typeface="+mj-lt"/>
            </a:endParaRPr>
          </a:p>
        </p:txBody>
      </p:sp>
      <p:pic>
        <p:nvPicPr>
          <p:cNvPr id="10" name="Graphic 9" descr="Feather with solid fill">
            <a:extLst>
              <a:ext uri="{FF2B5EF4-FFF2-40B4-BE49-F238E27FC236}">
                <a16:creationId xmlns:a16="http://schemas.microsoft.com/office/drawing/2014/main" id="{A95EFF62-C40C-9D49-B6E2-7BCBC94DF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2600" y="1803775"/>
            <a:ext cx="914400" cy="914400"/>
          </a:xfrm>
          <a:prstGeom prst="rect">
            <a:avLst/>
          </a:prstGeom>
        </p:spPr>
      </p:pic>
      <p:pic>
        <p:nvPicPr>
          <p:cNvPr id="12" name="Graphic 11" descr="Stacked Rocks with solid fill">
            <a:extLst>
              <a:ext uri="{FF2B5EF4-FFF2-40B4-BE49-F238E27FC236}">
                <a16:creationId xmlns:a16="http://schemas.microsoft.com/office/drawing/2014/main" id="{DA0C11B3-3C1B-1A4B-B035-E62DC80D8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2440" y="1766221"/>
            <a:ext cx="914400" cy="914400"/>
          </a:xfrm>
          <a:prstGeom prst="rect">
            <a:avLst/>
          </a:prstGeom>
        </p:spPr>
      </p:pic>
      <p:pic>
        <p:nvPicPr>
          <p:cNvPr id="20" name="Graphic 19" descr="Pen with solid fill">
            <a:extLst>
              <a:ext uri="{FF2B5EF4-FFF2-40B4-BE49-F238E27FC236}">
                <a16:creationId xmlns:a16="http://schemas.microsoft.com/office/drawing/2014/main" id="{900AB19F-685C-2B4D-897E-F995C16BD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204" y="1026982"/>
            <a:ext cx="360725" cy="360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ABA6E3-FE5D-AE4D-B002-A9F8A7E17A82}"/>
              </a:ext>
            </a:extLst>
          </p:cNvPr>
          <p:cNvSpPr txBox="1"/>
          <p:nvPr/>
        </p:nvSpPr>
        <p:spPr>
          <a:xfrm>
            <a:off x="987710" y="3943486"/>
            <a:ext cx="7984878" cy="626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rgbClr val="003969"/>
                </a:solidFill>
              </a:rPr>
              <a:t>DONE? Crumple up your pieces of paper and make a snowball fight. </a:t>
            </a:r>
          </a:p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rgbClr val="003969"/>
                </a:solidFill>
              </a:rPr>
              <a:t>Pick up a new snowball and read the reflection notes out loud.  </a:t>
            </a:r>
          </a:p>
        </p:txBody>
      </p:sp>
      <p:pic>
        <p:nvPicPr>
          <p:cNvPr id="5" name="Graphic 4" descr="Snowflake with solid fill">
            <a:extLst>
              <a:ext uri="{FF2B5EF4-FFF2-40B4-BE49-F238E27FC236}">
                <a16:creationId xmlns:a16="http://schemas.microsoft.com/office/drawing/2014/main" id="{4ABB36B1-1E3C-B64C-B36B-1A574035C1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7244" y="3793895"/>
            <a:ext cx="925316" cy="9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66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23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1950"/>
            <a:ext cx="8763000" cy="1177110"/>
          </a:xfrm>
        </p:spPr>
        <p:txBody>
          <a:bodyPr/>
          <a:lstStyle/>
          <a:p>
            <a:r>
              <a:rPr lang="en-US" sz="2800" dirty="0"/>
              <a:t>Preview: Session 9</a:t>
            </a:r>
            <a:br>
              <a:rPr lang="en-US" sz="2800" dirty="0"/>
            </a:b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6F579-A43B-534D-BF7E-BCFCADF2BD63}"/>
              </a:ext>
            </a:extLst>
          </p:cNvPr>
          <p:cNvSpPr txBox="1"/>
          <p:nvPr/>
        </p:nvSpPr>
        <p:spPr>
          <a:xfrm>
            <a:off x="561975" y="1448365"/>
            <a:ext cx="46121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You will …</a:t>
            </a:r>
          </a:p>
          <a:p>
            <a:endParaRPr lang="en-US" sz="2000" b="1" dirty="0"/>
          </a:p>
          <a:p>
            <a:r>
              <a:rPr lang="en-US" sz="2000" b="1" dirty="0"/>
              <a:t>… visualize your project plans.</a:t>
            </a:r>
          </a:p>
          <a:p>
            <a:endParaRPr lang="en-US" sz="2000" b="1" dirty="0"/>
          </a:p>
          <a:p>
            <a:r>
              <a:rPr lang="en-US" sz="2000" b="1" dirty="0"/>
              <a:t>… present your project.</a:t>
            </a:r>
          </a:p>
          <a:p>
            <a:endParaRPr lang="en-US" sz="2000" b="1" dirty="0"/>
          </a:p>
          <a:p>
            <a:r>
              <a:rPr lang="en-US" sz="2000" b="1" dirty="0"/>
              <a:t>… and you will reflect on </a:t>
            </a:r>
            <a:br>
              <a:rPr lang="en-US" sz="2000" b="1" dirty="0"/>
            </a:br>
            <a:r>
              <a:rPr lang="en-US" sz="2000" b="1" dirty="0"/>
              <a:t>your team performance. 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81BD1F-44E0-7743-8BBF-4CB0F442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418919"/>
            <a:ext cx="3295225" cy="2829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7EC58B6A-C9DF-6D43-A337-2ECC51A041BA}"/>
              </a:ext>
            </a:extLst>
          </p:cNvPr>
          <p:cNvSpPr/>
          <p:nvPr/>
        </p:nvSpPr>
        <p:spPr>
          <a:xfrm>
            <a:off x="4630447" y="2552321"/>
            <a:ext cx="1981200" cy="1493938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353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541DE-B2F6-4371-B2B3-EB4D1EEB5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</p:spPr>
        <p:txBody>
          <a:bodyPr/>
          <a:lstStyle/>
          <a:p>
            <a:r>
              <a:rPr lang="de-DE" dirty="0"/>
              <a:t>See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!</a:t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outdoor, water, sport, people&#10;&#10;Description automatically generated">
            <a:extLst>
              <a:ext uri="{FF2B5EF4-FFF2-40B4-BE49-F238E27FC236}">
                <a16:creationId xmlns:a16="http://schemas.microsoft.com/office/drawing/2014/main" id="{C82984AC-1EEC-F94B-A95F-1C9663A84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15D859-298C-D94F-9DBF-757AE59F58AA}"/>
              </a:ext>
            </a:extLst>
          </p:cNvPr>
          <p:cNvSpPr txBox="1"/>
          <p:nvPr/>
        </p:nvSpPr>
        <p:spPr>
          <a:xfrm>
            <a:off x="990600" y="462915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ČTK/DPA/Roland Scheidemann</a:t>
            </a:r>
            <a:endParaRPr lang="en-US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9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ADAD-723D-B744-A468-F5781326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204589"/>
            <a:ext cx="8208960" cy="3052762"/>
          </a:xfrm>
        </p:spPr>
        <p:txBody>
          <a:bodyPr/>
          <a:lstStyle/>
          <a:p>
            <a:br>
              <a:rPr lang="en-US" sz="1800" b="0" dirty="0"/>
            </a:br>
            <a:r>
              <a:rPr lang="en-US" sz="1800" b="0" dirty="0" err="1"/>
              <a:t>Scheidemann</a:t>
            </a:r>
            <a:r>
              <a:rPr lang="en-US" sz="1800" b="0" dirty="0"/>
              <a:t>, R. (1973, October 20). </a:t>
            </a:r>
            <a:r>
              <a:rPr lang="en-US" sz="1800" b="0" i="1" dirty="0"/>
              <a:t>Joseph Beuys in a log-boat.</a:t>
            </a:r>
            <a:r>
              <a:rPr lang="en-US" sz="1800" b="0" dirty="0"/>
              <a:t>[Photograph]. ČTK/DPA, Düsseldorf.</a:t>
            </a:r>
            <a:br>
              <a:rPr lang="en-US" sz="1800" b="0" dirty="0"/>
            </a:br>
            <a:br>
              <a:rPr lang="en-US" sz="1100" b="0" dirty="0"/>
            </a:br>
            <a:r>
              <a:rPr lang="en-US" sz="1800" b="0" dirty="0"/>
              <a:t>Müller, B. (1972, November 23). </a:t>
            </a:r>
            <a:r>
              <a:rPr lang="en-US" sz="1800" b="0" i="1" dirty="0"/>
              <a:t>Joseph Beuys </a:t>
            </a:r>
            <a:r>
              <a:rPr lang="en-US" sz="1800" b="0" i="1" dirty="0" err="1"/>
              <a:t>Maschendrahtzaun</a:t>
            </a:r>
            <a:r>
              <a:rPr lang="en-US" sz="1800" b="0" dirty="0"/>
              <a:t>[Photograph]. DPA, Düsseldorf.</a:t>
            </a: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>
                <a:solidFill>
                  <a:srgbClr val="C00000"/>
                </a:solidFill>
              </a:rPr>
            </a:br>
            <a:br>
              <a:rPr lang="en-US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2A04-A7B7-3C4C-ADC4-C5C5A1DE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25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9B476-9892-5141-BA2B-1D564D759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6" y="576587"/>
            <a:ext cx="8208959" cy="314001"/>
          </a:xfrm>
        </p:spPr>
        <p:txBody>
          <a:bodyPr/>
          <a:lstStyle/>
          <a:p>
            <a:r>
              <a:rPr lang="en-US" sz="3600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161637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Willkommen zu Sitzung 8</a:t>
            </a:r>
            <a:br>
              <a:rPr lang="de-DE" dirty="0"/>
            </a:br>
            <a:br>
              <a:rPr lang="de-DE" dirty="0"/>
            </a:b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3</a:t>
            </a:fld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79" y="1329489"/>
            <a:ext cx="3599295" cy="309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284061" y="2330603"/>
            <a:ext cx="2169288" cy="1746995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Welche Aktivität hast du am Wochenende gemacht?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1E35F228-6538-E24F-9DEC-D094955A5EB2}"/>
              </a:ext>
            </a:extLst>
          </p:cNvPr>
          <p:cNvSpPr/>
          <p:nvPr/>
        </p:nvSpPr>
        <p:spPr>
          <a:xfrm>
            <a:off x="7467600" y="666750"/>
            <a:ext cx="1211789" cy="1059783"/>
          </a:xfrm>
          <a:prstGeom prst="hear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040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28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2"/>
                </a:solidFill>
              </a:rPr>
              <a:t> you Choose a name for your art project group.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finalize your project plan. 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decide on a way to visualize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Your Project plan. 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4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546316" y="185450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11" y="2158621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546316" y="3016916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570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8;p16">
            <a:extLst>
              <a:ext uri="{FF2B5EF4-FFF2-40B4-BE49-F238E27FC236}">
                <a16:creationId xmlns:a16="http://schemas.microsoft.com/office/drawing/2014/main" id="{BC480DD7-EA0E-4C52-9C0E-048BB7413F4F}"/>
              </a:ext>
            </a:extLst>
          </p:cNvPr>
          <p:cNvSpPr/>
          <p:nvPr/>
        </p:nvSpPr>
        <p:spPr>
          <a:xfrm>
            <a:off x="1328833" y="131897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80009" y="131508"/>
            <a:ext cx="875009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 dirty="0"/>
              <a:t>PROGRAM OVERVIEW</a:t>
            </a:r>
            <a:br>
              <a:rPr lang="de-DE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dk2"/>
                </a:solidFill>
              </a:rPr>
              <a:t>1 MIN</a:t>
            </a:r>
            <a:br>
              <a:rPr lang="de-DE" sz="1500" dirty="0">
                <a:solidFill>
                  <a:schemeClr val="dk2"/>
                </a:solidFill>
              </a:rPr>
            </a:br>
            <a:r>
              <a:rPr lang="de-DE" sz="1500" dirty="0">
                <a:solidFill>
                  <a:schemeClr val="dk2"/>
                </a:solidFill>
              </a:rPr>
              <a:t>    FIND OUT WHERE WE ARE IN OUR PROGRAM.</a:t>
            </a:r>
            <a:endParaRPr dirty="0"/>
          </a:p>
        </p:txBody>
      </p:sp>
      <p:sp>
        <p:nvSpPr>
          <p:cNvPr id="333" name="Google Shape;333;p11"/>
          <p:cNvSpPr/>
          <p:nvPr/>
        </p:nvSpPr>
        <p:spPr>
          <a:xfrm>
            <a:off x="480009" y="588543"/>
            <a:ext cx="198647" cy="187152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439787" y="1416807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Find a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Cause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you’re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Passionate About!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Google Shape;458;p16">
            <a:extLst>
              <a:ext uri="{FF2B5EF4-FFF2-40B4-BE49-F238E27FC236}">
                <a16:creationId xmlns:a16="http://schemas.microsoft.com/office/drawing/2014/main" id="{F41F1FB4-640F-433B-A79E-D77AD216A626}"/>
              </a:ext>
            </a:extLst>
          </p:cNvPr>
          <p:cNvSpPr/>
          <p:nvPr/>
        </p:nvSpPr>
        <p:spPr>
          <a:xfrm>
            <a:off x="1578243" y="1952163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E91CD200-4215-49C5-AF92-7AA6F02B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232" y="1301859"/>
            <a:ext cx="600075" cy="600075"/>
          </a:xfrm>
          <a:prstGeom prst="rect">
            <a:avLst/>
          </a:prstGeom>
        </p:spPr>
      </p:pic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58488C13-B488-4B20-9BB8-6D523919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827" y="1924275"/>
            <a:ext cx="538699" cy="538699"/>
          </a:xfrm>
          <a:prstGeom prst="rect">
            <a:avLst/>
          </a:prstGeom>
        </p:spPr>
      </p:pic>
      <p:sp>
        <p:nvSpPr>
          <p:cNvPr id="35" name="Google Shape;345;p11">
            <a:extLst>
              <a:ext uri="{FF2B5EF4-FFF2-40B4-BE49-F238E27FC236}">
                <a16:creationId xmlns:a16="http://schemas.microsoft.com/office/drawing/2014/main" id="{86D2B48A-3AF2-4C1D-AB28-3460321787E9}"/>
              </a:ext>
            </a:extLst>
          </p:cNvPr>
          <p:cNvSpPr txBox="1"/>
          <p:nvPr/>
        </p:nvSpPr>
        <p:spPr>
          <a:xfrm>
            <a:off x="1651538" y="1919404"/>
            <a:ext cx="4089476" cy="54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Choose Materials and Places that Matter to you!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" name="Google Shape;458;p16">
            <a:extLst>
              <a:ext uri="{FF2B5EF4-FFF2-40B4-BE49-F238E27FC236}">
                <a16:creationId xmlns:a16="http://schemas.microsoft.com/office/drawing/2014/main" id="{0AB6D957-02E4-457B-A769-E1CBE2CECF8F}"/>
              </a:ext>
            </a:extLst>
          </p:cNvPr>
          <p:cNvSpPr/>
          <p:nvPr/>
        </p:nvSpPr>
        <p:spPr>
          <a:xfrm>
            <a:off x="1651538" y="2607389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45;p11">
            <a:extLst>
              <a:ext uri="{FF2B5EF4-FFF2-40B4-BE49-F238E27FC236}">
                <a16:creationId xmlns:a16="http://schemas.microsoft.com/office/drawing/2014/main" id="{085AC454-1798-4E7A-87D1-3583E2397424}"/>
              </a:ext>
            </a:extLst>
          </p:cNvPr>
          <p:cNvSpPr txBox="1"/>
          <p:nvPr/>
        </p:nvSpPr>
        <p:spPr>
          <a:xfrm>
            <a:off x="1798126" y="2685879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 your Brand and Art Persona!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Google Shape;458;p16">
            <a:extLst>
              <a:ext uri="{FF2B5EF4-FFF2-40B4-BE49-F238E27FC236}">
                <a16:creationId xmlns:a16="http://schemas.microsoft.com/office/drawing/2014/main" id="{BE2CF097-EB33-4CA1-9EC1-B6B36A2AE382}"/>
              </a:ext>
            </a:extLst>
          </p:cNvPr>
          <p:cNvSpPr/>
          <p:nvPr/>
        </p:nvSpPr>
        <p:spPr>
          <a:xfrm>
            <a:off x="1810946" y="326261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458;p16">
            <a:extLst>
              <a:ext uri="{FF2B5EF4-FFF2-40B4-BE49-F238E27FC236}">
                <a16:creationId xmlns:a16="http://schemas.microsoft.com/office/drawing/2014/main" id="{73F555B3-4A7A-414E-9462-E026A815BE92}"/>
              </a:ext>
            </a:extLst>
          </p:cNvPr>
          <p:cNvSpPr/>
          <p:nvPr/>
        </p:nvSpPr>
        <p:spPr>
          <a:xfrm>
            <a:off x="2053969" y="3913548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345;p11">
            <a:extLst>
              <a:ext uri="{FF2B5EF4-FFF2-40B4-BE49-F238E27FC236}">
                <a16:creationId xmlns:a16="http://schemas.microsoft.com/office/drawing/2014/main" id="{E295FB34-69DE-4196-BD8E-0759581C434A}"/>
              </a:ext>
            </a:extLst>
          </p:cNvPr>
          <p:cNvSpPr txBox="1"/>
          <p:nvPr/>
        </p:nvSpPr>
        <p:spPr>
          <a:xfrm>
            <a:off x="1884240" y="3352508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Finalize and Present your Project Plan!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Google Shape;345;p11">
            <a:extLst>
              <a:ext uri="{FF2B5EF4-FFF2-40B4-BE49-F238E27FC236}">
                <a16:creationId xmlns:a16="http://schemas.microsoft.com/office/drawing/2014/main" id="{A4E19EA0-47E6-4B9F-A6C9-D634E317EF53}"/>
              </a:ext>
            </a:extLst>
          </p:cNvPr>
          <p:cNvSpPr txBox="1"/>
          <p:nvPr/>
        </p:nvSpPr>
        <p:spPr>
          <a:xfrm>
            <a:off x="2208853" y="4006943"/>
            <a:ext cx="4089476" cy="3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Share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Project in a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Social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Media Post!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0" name="Graphic 9" descr="Artist female with solid fill">
            <a:extLst>
              <a:ext uri="{FF2B5EF4-FFF2-40B4-BE49-F238E27FC236}">
                <a16:creationId xmlns:a16="http://schemas.microsoft.com/office/drawing/2014/main" id="{D9BAF2D8-0846-4681-9FBC-F88D9BA17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827" y="2543421"/>
            <a:ext cx="609665" cy="609665"/>
          </a:xfrm>
          <a:prstGeom prst="rect">
            <a:avLst/>
          </a:prstGeom>
        </p:spPr>
      </p:pic>
      <p:pic>
        <p:nvPicPr>
          <p:cNvPr id="12" name="Graphic 11" descr="Online Network with solid fill">
            <a:extLst>
              <a:ext uri="{FF2B5EF4-FFF2-40B4-BE49-F238E27FC236}">
                <a16:creationId xmlns:a16="http://schemas.microsoft.com/office/drawing/2014/main" id="{D47DABE7-2BA5-40CE-8247-5E11E45A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3716" y="3959677"/>
            <a:ext cx="433781" cy="433781"/>
          </a:xfrm>
          <a:prstGeom prst="rect">
            <a:avLst/>
          </a:prstGeom>
        </p:spPr>
      </p:pic>
      <p:pic>
        <p:nvPicPr>
          <p:cNvPr id="14" name="Graphic 13" descr="Blueprint with solid fill">
            <a:extLst>
              <a:ext uri="{FF2B5EF4-FFF2-40B4-BE49-F238E27FC236}">
                <a16:creationId xmlns:a16="http://schemas.microsoft.com/office/drawing/2014/main" id="{886B0E0E-7AB3-4835-B542-DB6E6F8F1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4565" y="3249671"/>
            <a:ext cx="526041" cy="52604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C897FD-3C91-4467-BDD4-6DBEAE1AAC34}"/>
              </a:ext>
            </a:extLst>
          </p:cNvPr>
          <p:cNvSpPr/>
          <p:nvPr/>
        </p:nvSpPr>
        <p:spPr>
          <a:xfrm>
            <a:off x="995838" y="3426287"/>
            <a:ext cx="671512" cy="22352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7AF57981-5B7E-4647-B5CC-838CA01BE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517" y="820247"/>
            <a:ext cx="249493" cy="249493"/>
          </a:xfrm>
          <a:prstGeom prst="rect">
            <a:avLst/>
          </a:prstGeom>
        </p:spPr>
      </p:pic>
      <p:pic>
        <p:nvPicPr>
          <p:cNvPr id="51" name="Google Shape;251;p6">
            <a:extLst>
              <a:ext uri="{FF2B5EF4-FFF2-40B4-BE49-F238E27FC236}">
                <a16:creationId xmlns:a16="http://schemas.microsoft.com/office/drawing/2014/main" id="{9A304369-7527-4F5E-A6F4-5A6F19AB91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2286" y="160512"/>
            <a:ext cx="1582725" cy="135913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2" name="Google Shape;252;p6">
            <a:extLst>
              <a:ext uri="{FF2B5EF4-FFF2-40B4-BE49-F238E27FC236}">
                <a16:creationId xmlns:a16="http://schemas.microsoft.com/office/drawing/2014/main" id="{43BAAE20-DB3F-4570-A3BD-26198B72536F}"/>
              </a:ext>
            </a:extLst>
          </p:cNvPr>
          <p:cNvSpPr/>
          <p:nvPr/>
        </p:nvSpPr>
        <p:spPr>
          <a:xfrm>
            <a:off x="6717198" y="736861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470128"/>
            <a:ext cx="8208960" cy="3671887"/>
          </a:xfrm>
        </p:spPr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58" y="4773609"/>
            <a:ext cx="359332" cy="314000"/>
          </a:xfrm>
        </p:spPr>
        <p:txBody>
          <a:bodyPr/>
          <a:lstStyle/>
          <a:p>
            <a:fld id="{44191405-CE64-455B-8CE4-BAEDB82C984A}" type="slidenum">
              <a:rPr lang="de-DE" smtClean="0"/>
              <a:t>6</a:t>
            </a:fld>
            <a:endParaRPr lang="de-DE"/>
          </a:p>
        </p:txBody>
      </p:sp>
      <p:sp>
        <p:nvSpPr>
          <p:cNvPr id="11" name="Freihandform: Form 15">
            <a:extLst>
              <a:ext uri="{FF2B5EF4-FFF2-40B4-BE49-F238E27FC236}">
                <a16:creationId xmlns:a16="http://schemas.microsoft.com/office/drawing/2014/main" id="{8F5FCFB8-00B8-47BE-A8A0-D6140F90803A}"/>
              </a:ext>
            </a:extLst>
          </p:cNvPr>
          <p:cNvSpPr/>
          <p:nvPr/>
        </p:nvSpPr>
        <p:spPr>
          <a:xfrm>
            <a:off x="2637571" y="483518"/>
            <a:ext cx="357308" cy="356564"/>
          </a:xfrm>
          <a:custGeom>
            <a:avLst/>
            <a:gdLst>
              <a:gd name="connsiteX0" fmla="*/ 350324 w 357308"/>
              <a:gd name="connsiteY0" fmla="*/ 125816 h 356564"/>
              <a:gd name="connsiteX1" fmla="*/ 351940 w 357308"/>
              <a:gd name="connsiteY1" fmla="*/ 96145 h 356564"/>
              <a:gd name="connsiteX2" fmla="*/ 322269 w 357308"/>
              <a:gd name="connsiteY2" fmla="*/ 94529 h 356564"/>
              <a:gd name="connsiteX3" fmla="*/ 320653 w 357308"/>
              <a:gd name="connsiteY3" fmla="*/ 96145 h 356564"/>
              <a:gd name="connsiteX4" fmla="*/ 171915 w 357308"/>
              <a:gd name="connsiteY4" fmla="*/ 244883 h 356564"/>
              <a:gd name="connsiteX5" fmla="*/ 171023 w 357308"/>
              <a:gd name="connsiteY5" fmla="*/ 246411 h 356564"/>
              <a:gd name="connsiteX6" fmla="*/ 161091 w 357308"/>
              <a:gd name="connsiteY6" fmla="*/ 276082 h 356564"/>
              <a:gd name="connsiteX7" fmla="*/ 165597 w 357308"/>
              <a:gd name="connsiteY7" fmla="*/ 285506 h 356564"/>
              <a:gd name="connsiteX8" fmla="*/ 170514 w 357308"/>
              <a:gd name="connsiteY8" fmla="*/ 285506 h 356564"/>
              <a:gd name="connsiteX9" fmla="*/ 200186 w 357308"/>
              <a:gd name="connsiteY9" fmla="*/ 275573 h 356564"/>
              <a:gd name="connsiteX10" fmla="*/ 201714 w 357308"/>
              <a:gd name="connsiteY10" fmla="*/ 274682 h 356564"/>
              <a:gd name="connsiteX11" fmla="*/ 222980 w 357308"/>
              <a:gd name="connsiteY11" fmla="*/ 137659 h 356564"/>
              <a:gd name="connsiteX12" fmla="*/ 212030 w 357308"/>
              <a:gd name="connsiteY12" fmla="*/ 148866 h 356564"/>
              <a:gd name="connsiteX13" fmla="*/ 211774 w 357308"/>
              <a:gd name="connsiteY13" fmla="*/ 148866 h 356564"/>
              <a:gd name="connsiteX14" fmla="*/ 159690 w 357308"/>
              <a:gd name="connsiteY14" fmla="*/ 148866 h 356564"/>
              <a:gd name="connsiteX15" fmla="*/ 147354 w 357308"/>
              <a:gd name="connsiteY15" fmla="*/ 138916 h 356564"/>
              <a:gd name="connsiteX16" fmla="*/ 157303 w 357308"/>
              <a:gd name="connsiteY16" fmla="*/ 126580 h 356564"/>
              <a:gd name="connsiteX17" fmla="*/ 159690 w 357308"/>
              <a:gd name="connsiteY17" fmla="*/ 126580 h 356564"/>
              <a:gd name="connsiteX18" fmla="*/ 211646 w 357308"/>
              <a:gd name="connsiteY18" fmla="*/ 126580 h 356564"/>
              <a:gd name="connsiteX19" fmla="*/ 222852 w 357308"/>
              <a:gd name="connsiteY19" fmla="*/ 137531 h 356564"/>
              <a:gd name="connsiteX20" fmla="*/ 222853 w 357308"/>
              <a:gd name="connsiteY20" fmla="*/ 137659 h 356564"/>
              <a:gd name="connsiteX21" fmla="*/ 125816 w 357308"/>
              <a:gd name="connsiteY21" fmla="*/ 180956 h 356564"/>
              <a:gd name="connsiteX22" fmla="*/ 110238 w 357308"/>
              <a:gd name="connsiteY22" fmla="*/ 182632 h 356564"/>
              <a:gd name="connsiteX23" fmla="*/ 110152 w 357308"/>
              <a:gd name="connsiteY23" fmla="*/ 182739 h 356564"/>
              <a:gd name="connsiteX24" fmla="*/ 90797 w 357308"/>
              <a:gd name="connsiteY24" fmla="*/ 206935 h 356564"/>
              <a:gd name="connsiteX25" fmla="*/ 88122 w 357308"/>
              <a:gd name="connsiteY25" fmla="*/ 208208 h 356564"/>
              <a:gd name="connsiteX26" fmla="*/ 85193 w 357308"/>
              <a:gd name="connsiteY26" fmla="*/ 207189 h 356564"/>
              <a:gd name="connsiteX27" fmla="*/ 74751 w 357308"/>
              <a:gd name="connsiteY27" fmla="*/ 196620 h 356564"/>
              <a:gd name="connsiteX28" fmla="*/ 58960 w 357308"/>
              <a:gd name="connsiteY28" fmla="*/ 195272 h 356564"/>
              <a:gd name="connsiteX29" fmla="*/ 57613 w 357308"/>
              <a:gd name="connsiteY29" fmla="*/ 211063 h 356564"/>
              <a:gd name="connsiteX30" fmla="*/ 58960 w 357308"/>
              <a:gd name="connsiteY30" fmla="*/ 212410 h 356564"/>
              <a:gd name="connsiteX31" fmla="*/ 81246 w 357308"/>
              <a:gd name="connsiteY31" fmla="*/ 234695 h 356564"/>
              <a:gd name="connsiteX32" fmla="*/ 89778 w 357308"/>
              <a:gd name="connsiteY32" fmla="*/ 237879 h 356564"/>
              <a:gd name="connsiteX33" fmla="*/ 97800 w 357308"/>
              <a:gd name="connsiteY33" fmla="*/ 233804 h 356564"/>
              <a:gd name="connsiteX34" fmla="*/ 127472 w 357308"/>
              <a:gd name="connsiteY34" fmla="*/ 196620 h 356564"/>
              <a:gd name="connsiteX35" fmla="*/ 129891 w 357308"/>
              <a:gd name="connsiteY35" fmla="*/ 188470 h 356564"/>
              <a:gd name="connsiteX36" fmla="*/ 125816 w 357308"/>
              <a:gd name="connsiteY36" fmla="*/ 180956 h 356564"/>
              <a:gd name="connsiteX37" fmla="*/ 129891 w 357308"/>
              <a:gd name="connsiteY37" fmla="*/ 106714 h 356564"/>
              <a:gd name="connsiteX38" fmla="*/ 127472 w 357308"/>
              <a:gd name="connsiteY38" fmla="*/ 114992 h 356564"/>
              <a:gd name="connsiteX39" fmla="*/ 97800 w 357308"/>
              <a:gd name="connsiteY39" fmla="*/ 152049 h 356564"/>
              <a:gd name="connsiteX40" fmla="*/ 89778 w 357308"/>
              <a:gd name="connsiteY40" fmla="*/ 156124 h 356564"/>
              <a:gd name="connsiteX41" fmla="*/ 81246 w 357308"/>
              <a:gd name="connsiteY41" fmla="*/ 152941 h 356564"/>
              <a:gd name="connsiteX42" fmla="*/ 58960 w 357308"/>
              <a:gd name="connsiteY42" fmla="*/ 130655 h 356564"/>
              <a:gd name="connsiteX43" fmla="*/ 56032 w 357308"/>
              <a:gd name="connsiteY43" fmla="*/ 119958 h 356564"/>
              <a:gd name="connsiteX44" fmla="*/ 63927 w 357308"/>
              <a:gd name="connsiteY44" fmla="*/ 112063 h 356564"/>
              <a:gd name="connsiteX45" fmla="*/ 74751 w 357308"/>
              <a:gd name="connsiteY45" fmla="*/ 114992 h 356564"/>
              <a:gd name="connsiteX46" fmla="*/ 85321 w 357308"/>
              <a:gd name="connsiteY46" fmla="*/ 125434 h 356564"/>
              <a:gd name="connsiteX47" fmla="*/ 90343 w 357308"/>
              <a:gd name="connsiteY47" fmla="*/ 125888 h 356564"/>
              <a:gd name="connsiteX48" fmla="*/ 90797 w 357308"/>
              <a:gd name="connsiteY48" fmla="*/ 125434 h 356564"/>
              <a:gd name="connsiteX49" fmla="*/ 110153 w 357308"/>
              <a:gd name="connsiteY49" fmla="*/ 101239 h 356564"/>
              <a:gd name="connsiteX50" fmla="*/ 125708 w 357308"/>
              <a:gd name="connsiteY50" fmla="*/ 99364 h 356564"/>
              <a:gd name="connsiteX51" fmla="*/ 129891 w 357308"/>
              <a:gd name="connsiteY51" fmla="*/ 106969 h 356564"/>
              <a:gd name="connsiteX52" fmla="*/ 252524 w 357308"/>
              <a:gd name="connsiteY52" fmla="*/ 312503 h 356564"/>
              <a:gd name="connsiteX53" fmla="*/ 237625 w 357308"/>
              <a:gd name="connsiteY53" fmla="*/ 327402 h 356564"/>
              <a:gd name="connsiteX54" fmla="*/ 44571 w 357308"/>
              <a:gd name="connsiteY54" fmla="*/ 327402 h 356564"/>
              <a:gd name="connsiteX55" fmla="*/ 29671 w 357308"/>
              <a:gd name="connsiteY55" fmla="*/ 312503 h 356564"/>
              <a:gd name="connsiteX56" fmla="*/ 29671 w 357308"/>
              <a:gd name="connsiteY56" fmla="*/ 45080 h 356564"/>
              <a:gd name="connsiteX57" fmla="*/ 44571 w 357308"/>
              <a:gd name="connsiteY57" fmla="*/ 30181 h 356564"/>
              <a:gd name="connsiteX58" fmla="*/ 70039 w 357308"/>
              <a:gd name="connsiteY58" fmla="*/ 30181 h 356564"/>
              <a:gd name="connsiteX59" fmla="*/ 73734 w 357308"/>
              <a:gd name="connsiteY59" fmla="*/ 33871 h 356564"/>
              <a:gd name="connsiteX60" fmla="*/ 73732 w 357308"/>
              <a:gd name="connsiteY60" fmla="*/ 34001 h 356564"/>
              <a:gd name="connsiteX61" fmla="*/ 73732 w 357308"/>
              <a:gd name="connsiteY61" fmla="*/ 52466 h 356564"/>
              <a:gd name="connsiteX62" fmla="*/ 96017 w 357308"/>
              <a:gd name="connsiteY62" fmla="*/ 74751 h 356564"/>
              <a:gd name="connsiteX63" fmla="*/ 185158 w 357308"/>
              <a:gd name="connsiteY63" fmla="*/ 74751 h 356564"/>
              <a:gd name="connsiteX64" fmla="*/ 207444 w 357308"/>
              <a:gd name="connsiteY64" fmla="*/ 52466 h 356564"/>
              <a:gd name="connsiteX65" fmla="*/ 207444 w 357308"/>
              <a:gd name="connsiteY65" fmla="*/ 33874 h 356564"/>
              <a:gd name="connsiteX66" fmla="*/ 211136 w 357308"/>
              <a:gd name="connsiteY66" fmla="*/ 30181 h 356564"/>
              <a:gd name="connsiteX67" fmla="*/ 236606 w 357308"/>
              <a:gd name="connsiteY67" fmla="*/ 30181 h 356564"/>
              <a:gd name="connsiteX68" fmla="*/ 251505 w 357308"/>
              <a:gd name="connsiteY68" fmla="*/ 45080 h 356564"/>
              <a:gd name="connsiteX69" fmla="*/ 251505 w 357308"/>
              <a:gd name="connsiteY69" fmla="*/ 123524 h 356564"/>
              <a:gd name="connsiteX70" fmla="*/ 253797 w 357308"/>
              <a:gd name="connsiteY70" fmla="*/ 126962 h 356564"/>
              <a:gd name="connsiteX71" fmla="*/ 257872 w 357308"/>
              <a:gd name="connsiteY71" fmla="*/ 126198 h 356564"/>
              <a:gd name="connsiteX72" fmla="*/ 280158 w 357308"/>
              <a:gd name="connsiteY72" fmla="*/ 103913 h 356564"/>
              <a:gd name="connsiteX73" fmla="*/ 281177 w 357308"/>
              <a:gd name="connsiteY73" fmla="*/ 101239 h 356564"/>
              <a:gd name="connsiteX74" fmla="*/ 281177 w 357308"/>
              <a:gd name="connsiteY74" fmla="*/ 44571 h 356564"/>
              <a:gd name="connsiteX75" fmla="*/ 236606 w 357308"/>
              <a:gd name="connsiteY75" fmla="*/ 0 h 356564"/>
              <a:gd name="connsiteX76" fmla="*/ 44571 w 357308"/>
              <a:gd name="connsiteY76" fmla="*/ 0 h 356564"/>
              <a:gd name="connsiteX77" fmla="*/ 0 w 357308"/>
              <a:gd name="connsiteY77" fmla="*/ 44571 h 356564"/>
              <a:gd name="connsiteX78" fmla="*/ 0 w 357308"/>
              <a:gd name="connsiteY78" fmla="*/ 311994 h 356564"/>
              <a:gd name="connsiteX79" fmla="*/ 44571 w 357308"/>
              <a:gd name="connsiteY79" fmla="*/ 356564 h 356564"/>
              <a:gd name="connsiteX80" fmla="*/ 237624 w 357308"/>
              <a:gd name="connsiteY80" fmla="*/ 356564 h 356564"/>
              <a:gd name="connsiteX81" fmla="*/ 282195 w 357308"/>
              <a:gd name="connsiteY81" fmla="*/ 311994 h 356564"/>
              <a:gd name="connsiteX82" fmla="*/ 282195 w 357308"/>
              <a:gd name="connsiteY82" fmla="*/ 234186 h 356564"/>
              <a:gd name="connsiteX83" fmla="*/ 279903 w 357308"/>
              <a:gd name="connsiteY83" fmla="*/ 230748 h 356564"/>
              <a:gd name="connsiteX84" fmla="*/ 275955 w 357308"/>
              <a:gd name="connsiteY84" fmla="*/ 231639 h 356564"/>
              <a:gd name="connsiteX85" fmla="*/ 253670 w 357308"/>
              <a:gd name="connsiteY85" fmla="*/ 253925 h 356564"/>
              <a:gd name="connsiteX86" fmla="*/ 252523 w 357308"/>
              <a:gd name="connsiteY86" fmla="*/ 256471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7308" h="356564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75935"/>
              </p:ext>
            </p:extLst>
          </p:nvPr>
        </p:nvGraphicFramePr>
        <p:xfrm>
          <a:off x="355009" y="1823058"/>
          <a:ext cx="8386022" cy="273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29">
                <a:tc>
                  <a:txBody>
                    <a:bodyPr/>
                    <a:lstStyle/>
                    <a:p>
                      <a:r>
                        <a:rPr lang="es-MX" sz="1500" b="1" kern="1200" cap="all" baseline="0" dirty="0" err="1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Steps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Time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Goal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963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Arrival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12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Warm-Up: </a:t>
                      </a:r>
                      <a:r>
                        <a:rPr lang="de-DE" dirty="0" err="1"/>
                        <a:t>Two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Truths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and</a:t>
                      </a:r>
                      <a:r>
                        <a:rPr lang="de-DE" dirty="0"/>
                        <a:t> a </a:t>
                      </a:r>
                      <a:r>
                        <a:rPr lang="de-DE" dirty="0" err="1"/>
                        <a:t>Lie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12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Choosing</a:t>
                      </a:r>
                      <a:r>
                        <a:rPr lang="de-DE" dirty="0"/>
                        <a:t> a Group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dirty="0"/>
                        <a:t> 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Recap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: Course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Achievements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dirty="0"/>
                        <a:t> 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33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Finalizing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your</a:t>
                      </a:r>
                      <a:r>
                        <a:rPr lang="de-DE" dirty="0"/>
                        <a:t> Project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33">
                <a:tc>
                  <a:txBody>
                    <a:bodyPr/>
                    <a:lstStyle/>
                    <a:p>
                      <a:r>
                        <a:rPr lang="de-DE" dirty="0" err="1"/>
                        <a:t>Step</a:t>
                      </a:r>
                      <a:r>
                        <a:rPr lang="de-DE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 </a:t>
                      </a:r>
                      <a:r>
                        <a:rPr lang="de-DE" dirty="0" err="1"/>
                        <a:t>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Reflection</a:t>
                      </a:r>
                      <a:r>
                        <a:rPr lang="de-DE" dirty="0"/>
                        <a:t>, Preview &amp; Goodbye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07117"/>
                  </a:ext>
                </a:extLst>
              </a:tr>
            </a:tbl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:a16="http://schemas.microsoft.com/office/drawing/2014/main" id="{0B10A527-9ECA-DC42-BE7E-6D45C6AE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86" y="160512"/>
            <a:ext cx="1582725" cy="1359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26C53722-30B1-5241-8373-89BC19E70794}"/>
              </a:ext>
            </a:extLst>
          </p:cNvPr>
          <p:cNvSpPr/>
          <p:nvPr/>
        </p:nvSpPr>
        <p:spPr>
          <a:xfrm>
            <a:off x="6730446" y="761378"/>
            <a:ext cx="928992" cy="679946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5" name="Google Shape;236;p5">
            <a:extLst>
              <a:ext uri="{FF2B5EF4-FFF2-40B4-BE49-F238E27FC236}">
                <a16:creationId xmlns:a16="http://schemas.microsoft.com/office/drawing/2014/main" id="{C8ED07FB-8600-B041-9D01-2EB90E543F07}"/>
              </a:ext>
            </a:extLst>
          </p:cNvPr>
          <p:cNvSpPr/>
          <p:nvPr/>
        </p:nvSpPr>
        <p:spPr>
          <a:xfrm>
            <a:off x="7276765" y="4219177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6FB4D-D2B6-224F-81D0-ABEFD5C61F36}"/>
              </a:ext>
            </a:extLst>
          </p:cNvPr>
          <p:cNvGrpSpPr/>
          <p:nvPr/>
        </p:nvGrpSpPr>
        <p:grpSpPr>
          <a:xfrm>
            <a:off x="7258791" y="3847355"/>
            <a:ext cx="381000" cy="303551"/>
            <a:chOff x="4246623" y="4637693"/>
            <a:chExt cx="751325" cy="354364"/>
          </a:xfrm>
        </p:grpSpPr>
        <p:sp>
          <p:nvSpPr>
            <p:cNvPr id="18" name="Google Shape;237;p5">
              <a:extLst>
                <a:ext uri="{FF2B5EF4-FFF2-40B4-BE49-F238E27FC236}">
                  <a16:creationId xmlns:a16="http://schemas.microsoft.com/office/drawing/2014/main" id="{008EFCC9-87E5-9A44-9D74-E6DD450111AA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Google Shape;237;p5">
              <a:extLst>
                <a:ext uri="{FF2B5EF4-FFF2-40B4-BE49-F238E27FC236}">
                  <a16:creationId xmlns:a16="http://schemas.microsoft.com/office/drawing/2014/main" id="{FD267669-652E-BD49-906B-4710191BA986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9" name="Google Shape;236;p5">
            <a:extLst>
              <a:ext uri="{FF2B5EF4-FFF2-40B4-BE49-F238E27FC236}">
                <a16:creationId xmlns:a16="http://schemas.microsoft.com/office/drawing/2014/main" id="{0AFFB4BE-990B-334C-894F-5144E6B7AEB7}"/>
              </a:ext>
            </a:extLst>
          </p:cNvPr>
          <p:cNvSpPr/>
          <p:nvPr/>
        </p:nvSpPr>
        <p:spPr>
          <a:xfrm>
            <a:off x="7286012" y="3465621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3F756F-58B1-FF49-93E7-DFA5F8F117DC}"/>
              </a:ext>
            </a:extLst>
          </p:cNvPr>
          <p:cNvGrpSpPr/>
          <p:nvPr/>
        </p:nvGrpSpPr>
        <p:grpSpPr>
          <a:xfrm>
            <a:off x="7278438" y="2679057"/>
            <a:ext cx="381000" cy="303551"/>
            <a:chOff x="4246623" y="4637693"/>
            <a:chExt cx="751325" cy="354364"/>
          </a:xfrm>
        </p:grpSpPr>
        <p:sp>
          <p:nvSpPr>
            <p:cNvPr id="31" name="Google Shape;237;p5">
              <a:extLst>
                <a:ext uri="{FF2B5EF4-FFF2-40B4-BE49-F238E27FC236}">
                  <a16:creationId xmlns:a16="http://schemas.microsoft.com/office/drawing/2014/main" id="{6AD77754-9D68-D148-97D2-4EC8CD1C6835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" name="Google Shape;237;p5">
              <a:extLst>
                <a:ext uri="{FF2B5EF4-FFF2-40B4-BE49-F238E27FC236}">
                  <a16:creationId xmlns:a16="http://schemas.microsoft.com/office/drawing/2014/main" id="{3E4ECF65-7D23-D747-A311-902F6E27738D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8363B8-826F-514E-93CA-B57A6A818272}"/>
              </a:ext>
            </a:extLst>
          </p:cNvPr>
          <p:cNvGrpSpPr/>
          <p:nvPr/>
        </p:nvGrpSpPr>
        <p:grpSpPr>
          <a:xfrm>
            <a:off x="7264563" y="3059770"/>
            <a:ext cx="381000" cy="303551"/>
            <a:chOff x="4246623" y="4637693"/>
            <a:chExt cx="751325" cy="354364"/>
          </a:xfrm>
        </p:grpSpPr>
        <p:sp>
          <p:nvSpPr>
            <p:cNvPr id="36" name="Google Shape;237;p5">
              <a:extLst>
                <a:ext uri="{FF2B5EF4-FFF2-40B4-BE49-F238E27FC236}">
                  <a16:creationId xmlns:a16="http://schemas.microsoft.com/office/drawing/2014/main" id="{820366AB-8817-9743-9881-AFC270A481CC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Google Shape;237;p5">
              <a:extLst>
                <a:ext uri="{FF2B5EF4-FFF2-40B4-BE49-F238E27FC236}">
                  <a16:creationId xmlns:a16="http://schemas.microsoft.com/office/drawing/2014/main" id="{E81E1E11-F2CF-6F4D-96EF-FDFFF53041A0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2" name="Google Shape;236;p5">
            <a:extLst>
              <a:ext uri="{FF2B5EF4-FFF2-40B4-BE49-F238E27FC236}">
                <a16:creationId xmlns:a16="http://schemas.microsoft.com/office/drawing/2014/main" id="{DDC7E086-4801-FA40-A8AE-5430F2BC6A81}"/>
              </a:ext>
            </a:extLst>
          </p:cNvPr>
          <p:cNvSpPr/>
          <p:nvPr/>
        </p:nvSpPr>
        <p:spPr>
          <a:xfrm>
            <a:off x="7276765" y="2296921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16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214C79-E4AE-9E49-A5B4-2AB56A609B0A}"/>
              </a:ext>
            </a:extLst>
          </p:cNvPr>
          <p:cNvSpPr/>
          <p:nvPr/>
        </p:nvSpPr>
        <p:spPr>
          <a:xfrm>
            <a:off x="517580" y="3617602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A363B-84B2-B646-878E-6F923D4522F6}"/>
              </a:ext>
            </a:extLst>
          </p:cNvPr>
          <p:cNvSpPr/>
          <p:nvPr/>
        </p:nvSpPr>
        <p:spPr>
          <a:xfrm>
            <a:off x="1066800" y="2576056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9CC55-7062-0A46-8DE5-BB286384F783}"/>
              </a:ext>
            </a:extLst>
          </p:cNvPr>
          <p:cNvSpPr/>
          <p:nvPr/>
        </p:nvSpPr>
        <p:spPr>
          <a:xfrm>
            <a:off x="2528811" y="1618239"/>
            <a:ext cx="4867090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7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E98BD1-A39A-8946-98A8-A9FE95E40072}"/>
              </a:ext>
            </a:extLst>
          </p:cNvPr>
          <p:cNvSpPr txBox="1">
            <a:spLocks/>
          </p:cNvSpPr>
          <p:nvPr/>
        </p:nvSpPr>
        <p:spPr>
          <a:xfrm>
            <a:off x="2880548" y="1554188"/>
            <a:ext cx="7919104" cy="2159806"/>
          </a:xfrm>
          <a:prstGeom prst="rect">
            <a:avLst/>
          </a:prstGeom>
        </p:spPr>
        <p:txBody>
          <a:bodyPr/>
          <a:lstStyle>
            <a:lvl1pPr marL="233363" indent="-233363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013" indent="-2381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5325" indent="-21907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000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9188" indent="-223838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Beuys survived a plane crash. </a:t>
            </a:r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Two truths and a lie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WHICH STATEMENT ABOUT JOSEPH BEUYS IS A LIE? </a:t>
            </a:r>
            <a:endParaRPr lang="en-US" sz="1500" b="1" dirty="0">
              <a:latin typeface="+mj-lt"/>
            </a:endParaRPr>
          </a:p>
        </p:txBody>
      </p:sp>
      <p:pic>
        <p:nvPicPr>
          <p:cNvPr id="5" name="Graphic 4" descr="Raised hand with solid fill">
            <a:extLst>
              <a:ext uri="{FF2B5EF4-FFF2-40B4-BE49-F238E27FC236}">
                <a16:creationId xmlns:a16="http://schemas.microsoft.com/office/drawing/2014/main" id="{37885E9B-A134-F946-AC14-1C4630053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109" y="927789"/>
            <a:ext cx="365487" cy="365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D3A8F6-23E2-C04D-A8FA-AC3B3C65FABE}"/>
              </a:ext>
            </a:extLst>
          </p:cNvPr>
          <p:cNvSpPr txBox="1"/>
          <p:nvPr/>
        </p:nvSpPr>
        <p:spPr>
          <a:xfrm>
            <a:off x="1115984" y="2615831"/>
            <a:ext cx="5556329" cy="100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chemeClr val="tx2"/>
                </a:solidFill>
              </a:rPr>
              <a:t>He was fired from his job as professor at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the art academy in Düsseldorf. </a:t>
            </a:r>
          </a:p>
          <a:p>
            <a:pPr algn="l">
              <a:lnSpc>
                <a:spcPct val="114000"/>
              </a:lnSpc>
            </a:pPr>
            <a:endParaRPr lang="en-US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833D6-7D8B-2040-A1C5-CCD3DE859EDB}"/>
              </a:ext>
            </a:extLst>
          </p:cNvPr>
          <p:cNvSpPr txBox="1"/>
          <p:nvPr/>
        </p:nvSpPr>
        <p:spPr>
          <a:xfrm>
            <a:off x="671749" y="3677975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He was one of the first members of the Christian political party CDU. </a:t>
            </a:r>
          </a:p>
        </p:txBody>
      </p:sp>
      <p:pic>
        <p:nvPicPr>
          <p:cNvPr id="11" name="Picture 10" descr="A picture containing text, outdoor, pulling, clothes&#10;&#10;Description automatically generated">
            <a:extLst>
              <a:ext uri="{FF2B5EF4-FFF2-40B4-BE49-F238E27FC236}">
                <a16:creationId xmlns:a16="http://schemas.microsoft.com/office/drawing/2014/main" id="{1950B11B-22B9-2A4C-8187-14079F12C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16" y="3003832"/>
            <a:ext cx="2603523" cy="1927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Graphic 13" descr="Head with gears with solid fill">
            <a:extLst>
              <a:ext uri="{FF2B5EF4-FFF2-40B4-BE49-F238E27FC236}">
                <a16:creationId xmlns:a16="http://schemas.microsoft.com/office/drawing/2014/main" id="{A4E505A5-8DF5-BE4C-B7DE-7E5677FE5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8616" y="952631"/>
            <a:ext cx="1294521" cy="12945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F10C8E-11C0-7947-9750-389670D9DB25}"/>
              </a:ext>
            </a:extLst>
          </p:cNvPr>
          <p:cNvSpPr txBox="1"/>
          <p:nvPr/>
        </p:nvSpPr>
        <p:spPr>
          <a:xfrm rot="16200000">
            <a:off x="6776431" y="2817719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DPA/ Bernd Müller (1972)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5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214C79-E4AE-9E49-A5B4-2AB56A609B0A}"/>
              </a:ext>
            </a:extLst>
          </p:cNvPr>
          <p:cNvSpPr/>
          <p:nvPr/>
        </p:nvSpPr>
        <p:spPr>
          <a:xfrm>
            <a:off x="1744651" y="3524641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A363B-84B2-B646-878E-6F923D4522F6}"/>
              </a:ext>
            </a:extLst>
          </p:cNvPr>
          <p:cNvSpPr/>
          <p:nvPr/>
        </p:nvSpPr>
        <p:spPr>
          <a:xfrm>
            <a:off x="1744651" y="2600325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9CC55-7062-0A46-8DE5-BB286384F783}"/>
              </a:ext>
            </a:extLst>
          </p:cNvPr>
          <p:cNvSpPr/>
          <p:nvPr/>
        </p:nvSpPr>
        <p:spPr>
          <a:xfrm>
            <a:off x="1763701" y="1704584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8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Two truths and a lie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WRITE DOWN TWO TRUTHS AND A LIE ABOUT YOURSELF.</a:t>
            </a:r>
            <a:endParaRPr lang="en-US" sz="1500" b="1" dirty="0">
              <a:latin typeface="+mj-lt"/>
            </a:endParaRPr>
          </a:p>
        </p:txBody>
      </p:sp>
      <p:pic>
        <p:nvPicPr>
          <p:cNvPr id="3" name="Graphic 2" descr="Pen with solid fill">
            <a:extLst>
              <a:ext uri="{FF2B5EF4-FFF2-40B4-BE49-F238E27FC236}">
                <a16:creationId xmlns:a16="http://schemas.microsoft.com/office/drawing/2014/main" id="{E0758C19-07DD-3043-8433-09783A753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30" y="971150"/>
            <a:ext cx="304800" cy="304800"/>
          </a:xfrm>
          <a:prstGeom prst="rect">
            <a:avLst/>
          </a:prstGeom>
        </p:spPr>
      </p:pic>
      <p:pic>
        <p:nvPicPr>
          <p:cNvPr id="9" name="Graphic 8" descr="Badge Tick1 with solid fill">
            <a:extLst>
              <a:ext uri="{FF2B5EF4-FFF2-40B4-BE49-F238E27FC236}">
                <a16:creationId xmlns:a16="http://schemas.microsoft.com/office/drawing/2014/main" id="{8AD66E82-1942-CE4B-83A6-227C35A3D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201" y="2495941"/>
            <a:ext cx="914400" cy="914400"/>
          </a:xfrm>
          <a:prstGeom prst="rect">
            <a:avLst/>
          </a:prstGeom>
        </p:spPr>
      </p:pic>
      <p:pic>
        <p:nvPicPr>
          <p:cNvPr id="12" name="Graphic 11" descr="Badge Cross with solid fill">
            <a:extLst>
              <a:ext uri="{FF2B5EF4-FFF2-40B4-BE49-F238E27FC236}">
                <a16:creationId xmlns:a16="http://schemas.microsoft.com/office/drawing/2014/main" id="{BA91243C-E24C-3941-9F94-83A755519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201" y="3448441"/>
            <a:ext cx="914400" cy="914400"/>
          </a:xfrm>
          <a:prstGeom prst="rect">
            <a:avLst/>
          </a:prstGeom>
        </p:spPr>
      </p:pic>
      <p:pic>
        <p:nvPicPr>
          <p:cNvPr id="22" name="Graphic 21" descr="Badge Tick1 with solid fill">
            <a:extLst>
              <a:ext uri="{FF2B5EF4-FFF2-40B4-BE49-F238E27FC236}">
                <a16:creationId xmlns:a16="http://schemas.microsoft.com/office/drawing/2014/main" id="{611574A0-A05E-FF40-9D55-E3F3C70FE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201" y="15815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9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9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Two truths and a lie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PRESENT YOUR STATEMENTS AND FIND OUT THE LIES </a:t>
            </a:r>
            <a:br>
              <a:rPr lang="de-DE" sz="1500" b="1" dirty="0">
                <a:solidFill>
                  <a:schemeClr val="tx2"/>
                </a:solidFill>
                <a:latin typeface="+mj-lt"/>
              </a:rPr>
            </a:br>
            <a:r>
              <a:rPr lang="de-DE" sz="1500" b="1" dirty="0">
                <a:solidFill>
                  <a:schemeClr val="tx2"/>
                </a:solidFill>
                <a:latin typeface="+mj-lt"/>
              </a:rPr>
              <a:t>OF YOUR CLASS COLLEAGUES. </a:t>
            </a:r>
            <a:endParaRPr lang="en-US" sz="1500" b="1" dirty="0">
              <a:latin typeface="+mj-lt"/>
            </a:endParaRPr>
          </a:p>
        </p:txBody>
      </p:sp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9903D271-4604-9941-88C9-726BE9106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20784" y="944360"/>
            <a:ext cx="381391" cy="381391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7B18C7D-2096-3A46-A074-E207CCF2D9BE}"/>
              </a:ext>
            </a:extLst>
          </p:cNvPr>
          <p:cNvSpPr/>
          <p:nvPr/>
        </p:nvSpPr>
        <p:spPr>
          <a:xfrm>
            <a:off x="2133600" y="2200021"/>
            <a:ext cx="4038600" cy="1827511"/>
          </a:xfrm>
          <a:prstGeom prst="wedgeRoundRectCallout">
            <a:avLst>
              <a:gd name="adj1" fmla="val -37179"/>
              <a:gd name="adj2" fmla="val 78902"/>
              <a:gd name="adj3" fmla="val 16667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76286-B3BE-B244-AD35-C3A582ECA66A}"/>
              </a:ext>
            </a:extLst>
          </p:cNvPr>
          <p:cNvSpPr txBox="1"/>
          <p:nvPr/>
        </p:nvSpPr>
        <p:spPr>
          <a:xfrm>
            <a:off x="2514600" y="2458091"/>
            <a:ext cx="3470822" cy="131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400" b="1" dirty="0">
                <a:solidFill>
                  <a:schemeClr val="tx2"/>
                </a:solidFill>
              </a:rPr>
              <a:t>I believe your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second statement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is a lie, because … </a:t>
            </a:r>
          </a:p>
        </p:txBody>
      </p:sp>
      <p:pic>
        <p:nvPicPr>
          <p:cNvPr id="7" name="Graphic 6" descr="Detective female with solid fill">
            <a:extLst>
              <a:ext uri="{FF2B5EF4-FFF2-40B4-BE49-F238E27FC236}">
                <a16:creationId xmlns:a16="http://schemas.microsoft.com/office/drawing/2014/main" id="{901E8899-F09D-1847-8AC2-D940DF11B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7343" y="1589032"/>
            <a:ext cx="1363717" cy="13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0708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857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14000"/>
          </a:lnSpc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defRPr sz="1000" dirty="0" err="1" smtClean="0"/>
        </a:defPPr>
      </a:lstStyle>
    </a:txDef>
  </a:objectDefaults>
  <a:extraClrSchemeLst/>
  <a:custClrLst>
    <a:custClr name="100%">
      <a:srgbClr val="788287"/>
    </a:custClr>
    <a:custClr name="100%">
      <a:srgbClr val="A0C814"/>
    </a:custClr>
    <a:custClr name="100%">
      <a:srgbClr val="5AC8F5"/>
    </a:custClr>
    <a:custClr name="100%">
      <a:srgbClr val="C8B987"/>
    </a:custClr>
    <a:custClr name="100%">
      <a:srgbClr val="EB6400"/>
    </a:custClr>
    <a:custClr name="100%">
      <a:srgbClr val="82055F"/>
    </a:custClr>
    <a:custClr name="100%">
      <a:srgbClr val="003969"/>
    </a:custClr>
    <a:custClr name="100%">
      <a:srgbClr val="502300"/>
    </a:custClr>
    <a:custClr name="100%">
      <a:srgbClr val="374105"/>
    </a:custClr>
    <a:custClr>
      <a:srgbClr val="FFFFFF"/>
    </a:custClr>
    <a:custClr name="60%">
      <a:srgbClr val="AEB4B7"/>
    </a:custClr>
    <a:custClr name="70%">
      <a:srgbClr val="BCD85B"/>
    </a:custClr>
    <a:custClr name="70%">
      <a:srgbClr val="8BD8F8"/>
    </a:custClr>
    <a:custClr name="70%">
      <a:srgbClr val="D8CEAB"/>
    </a:custClr>
    <a:custClr name="70%">
      <a:srgbClr val="F1934D"/>
    </a:custClr>
    <a:custClr name="60%">
      <a:srgbClr val="B4699F"/>
    </a:custClr>
    <a:custClr name="60%">
      <a:srgbClr val="6688A5"/>
    </a:custClr>
    <a:custClr name="60%">
      <a:srgbClr val="967B66"/>
    </a:custClr>
    <a:custClr name="60%">
      <a:srgbClr val="878D69"/>
    </a:custClr>
    <a:custClr>
      <a:srgbClr val="FFFFFF"/>
    </a:custClr>
    <a:custClr name="50%">
      <a:srgbClr val="BBC1C3"/>
    </a:custClr>
    <a:custClr name="50%">
      <a:srgbClr val="D0E389"/>
    </a:custClr>
    <a:custClr name="50%">
      <a:srgbClr val="ACE3FA"/>
    </a:custClr>
    <a:custClr name="50%">
      <a:srgbClr val="E3DCC3"/>
    </a:custClr>
    <a:custClr name="50%">
      <a:srgbClr val="F5B180"/>
    </a:custClr>
    <a:custClr name="50%">
      <a:srgbClr val="C182AF"/>
    </a:custClr>
    <a:custClr name="50%">
      <a:srgbClr val="809CB4"/>
    </a:custClr>
    <a:custClr name="50%">
      <a:srgbClr val="A89180"/>
    </a:custClr>
    <a:custClr name="50%">
      <a:srgbClr val="9BA082"/>
    </a:custClr>
    <a:custClr>
      <a:srgbClr val="FFFFFF"/>
    </a:custClr>
    <a:custClr name="30%">
      <a:srgbClr val="D6DADB"/>
    </a:custClr>
    <a:custClr name="40%">
      <a:srgbClr val="D9E9A1"/>
    </a:custClr>
    <a:custClr name="40%">
      <a:srgbClr val="BDE9FB"/>
    </a:custClr>
    <a:custClr name="40%">
      <a:srgbClr val="E9E3CF"/>
    </a:custClr>
    <a:custClr name="40%">
      <a:srgbClr val="F7C199"/>
    </a:custClr>
    <a:custClr name="30%">
      <a:srgbClr val="DAB4CF"/>
    </a:custClr>
    <a:custClr name="30%">
      <a:srgbClr val="B2C4D2"/>
    </a:custClr>
    <a:custClr name="30%">
      <a:srgbClr val="CABDB2"/>
    </a:custClr>
    <a:custClr name="30%">
      <a:srgbClr val="C3C6B4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3" id="{DB3ADB5C-4187-4346-B3B6-904702D6CE43}" vid="{5FAD3C72-313B-4CF0-8979-CC366F72E9A9}"/>
    </a:ext>
  </a:extLst>
</a:theme>
</file>

<file path=ppt/theme/theme2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iformat xmlns="d9d6aa0b-def3-4076-afc9-b5668e48dd53" xsi:nil="true"/>
    <Vorlagentyp xmlns="d9d6aa0b-def3-4076-afc9-b5668e48dd53">Bürovorlagen: Präsentation</Vorlagentyp>
    <TaxCatchAll xmlns="c216c60e-cf8b-4564-aa4f-56f41349513c"/>
    <Druckformat xmlns="d9d6aa0b-def3-4076-afc9-b5668e48dd53">16:9</Druckformat>
    <gimmp_Vor_IntDownloadCount xmlns="d9d6aa0b-def3-4076-afc9-b5668e48dd53">260</gimmp_Vor_IntDownloadCoun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1E7CB3F740E4FA439DC4DE9965CFB" ma:contentTypeVersion="10" ma:contentTypeDescription="Ein neues Dokument erstellen." ma:contentTypeScope="" ma:versionID="8e879d9de1297dca58e37ade3d5c1c62">
  <xsd:schema xmlns:xsd="http://www.w3.org/2001/XMLSchema" xmlns:xs="http://www.w3.org/2001/XMLSchema" xmlns:p="http://schemas.microsoft.com/office/2006/metadata/properties" xmlns:ns2="c216c60e-cf8b-4564-aa4f-56f41349513c" xmlns:ns3="d9d6aa0b-def3-4076-afc9-b5668e48dd53" targetNamespace="http://schemas.microsoft.com/office/2006/metadata/properties" ma:root="true" ma:fieldsID="60cdee28f0dc46ad779379008c6ee211" ns2:_="" ns3:_="">
    <xsd:import namespace="c216c60e-cf8b-4564-aa4f-56f41349513c"/>
    <xsd:import namespace="d9d6aa0b-def3-4076-afc9-b5668e48dd5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Dateiformat" minOccurs="0"/>
                <xsd:element ref="ns3:Druckformat" minOccurs="0"/>
                <xsd:element ref="ns3:Vorlagentyp" minOccurs="0"/>
                <xsd:element ref="ns3:gimmp_Vor_IntDownloadCount"/>
                <xsd:element ref="ns3:gimmp_Vor_ExtDownloadCou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c60e-cf8b-4564-aa4f-56f41349513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82ed2df-806c-4193-9531-2d60c0b97f43}" ma:internalName="TaxCatchAll" ma:showField="CatchAllData" ma:web="c216c60e-cf8b-4564-aa4f-56f4134951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aa0b-def3-4076-afc9-b5668e48dd53" elementFormDefault="qualified">
    <xsd:import namespace="http://schemas.microsoft.com/office/2006/documentManagement/types"/>
    <xsd:import namespace="http://schemas.microsoft.com/office/infopath/2007/PartnerControls"/>
    <xsd:element name="Dateiformat" ma:index="9" nillable="true" ma:displayName="Dateiformat" ma:format="Dropdown" ma:internalName="Dateiformat">
      <xsd:simpleType>
        <xsd:restriction base="dms:Choice">
          <xsd:enumeration value="AC3 M2V (ZIP)"/>
          <xsd:enumeration value="Ansicht (PDF)"/>
          <xsd:enumeration value="AVI"/>
          <xsd:enumeration value="Bilder (JPG)"/>
          <xsd:enumeration value="Druck (PDF)"/>
          <xsd:enumeration value="Excel 2003-2007"/>
          <xsd:enumeration value="Excel 2010"/>
          <xsd:enumeration value="FLV (ZIP)"/>
          <xsd:enumeration value="GIF"/>
          <xsd:enumeration value="InDesign (ZIP)"/>
          <xsd:enumeration value="JPG"/>
          <xsd:enumeration value="MP4 (ZIP)"/>
          <xsd:enumeration value="PDF (Ansicht)"/>
          <xsd:enumeration value="PDF (Druck)"/>
          <xsd:enumeration value="PDF (druckfähig)"/>
          <xsd:enumeration value="PowerPoint 2003-2007"/>
          <xsd:enumeration value="PowerPoint 2010"/>
          <xsd:enumeration value="PSD (ZIP)"/>
          <xsd:enumeration value="WAV"/>
          <xsd:enumeration value="Word 2003-2007"/>
          <xsd:enumeration value="Word 2010"/>
          <xsd:enumeration value="Word 2013"/>
        </xsd:restriction>
      </xsd:simpleType>
    </xsd:element>
    <xsd:element name="Druckformat" ma:index="10" nillable="true" ma:displayName="Endformat" ma:format="Dropdown" ma:internalName="Druckformat">
      <xsd:simpleType>
        <xsd:restriction base="dms:Choice">
          <xsd:enumeration value="Variabel"/>
          <xsd:enumeration value="DIN A0"/>
          <xsd:enumeration value="DIN A1"/>
          <xsd:enumeration value="DIN A2"/>
          <xsd:enumeration value="DIN A3"/>
          <xsd:enumeration value="DIN A4"/>
          <xsd:enumeration value="DIN A5"/>
          <xsd:enumeration value="DIN A6"/>
          <xsd:enumeration value="DIN A7"/>
          <xsd:enumeration value="DIN LANG"/>
          <xsd:enumeration value="US-Letterformat"/>
          <xsd:enumeration value="CD-/DVD"/>
          <xsd:enumeration value="Sonderformat"/>
          <xsd:enumeration value="4:3"/>
          <xsd:enumeration value="16:9"/>
          <xsd:enumeration value="100 x 65 px"/>
          <xsd:enumeration value="140 x 105 px"/>
          <xsd:enumeration value="180 x 180 px"/>
          <xsd:enumeration value="300 x 250 px"/>
          <xsd:enumeration value="400 x 180 px"/>
          <xsd:enumeration value="403 x 403 px"/>
          <xsd:enumeration value="480 x 62 px"/>
          <xsd:enumeration value="843 x 403 px"/>
          <xsd:enumeration value="1200 x 1200 px"/>
        </xsd:restriction>
      </xsd:simpleType>
    </xsd:element>
    <xsd:element name="Vorlagentyp" ma:index="12" nillable="true" ma:displayName="Vorlagentyp" ma:description="Beschreibt den Vorlagentyp" ma:format="Dropdown" ma:internalName="Vorlagentyp">
      <xsd:simpleType>
        <xsd:restriction base="dms:Choice">
          <xsd:enumeration value="Audio"/>
          <xsd:enumeration value="Bürovorlagen: Briefpapier"/>
          <xsd:enumeration value="Bürovorlagen: DIN-A4-Standardvorlagen"/>
          <xsd:enumeration value="Bürovorlagen: Excel-Tabelle"/>
          <xsd:enumeration value="Bürovorlagen: Präsentation"/>
          <xsd:enumeration value="Bürovorlagen: Sonstige Bürovorlagen"/>
          <xsd:enumeration value="Bürovorlagen: Visitenkarte"/>
          <xsd:enumeration value="Bürovorlagen: Word-Tabelle hoch"/>
          <xsd:enumeration value="Bürovorlagen: Word-Tabelle quer"/>
          <xsd:enumeration value="Film: DVD-/Blu-ray-Erstellung (Authoring): Inlay"/>
          <xsd:enumeration value="Film: DVD-/Blu-ray-Erstellung (Authoring): Label"/>
          <xsd:enumeration value="Film: DVD-/Blu-ray-Erstellung (Authoring): Menu"/>
          <xsd:enumeration value="Film: Video-Produktion: Inserts"/>
          <xsd:enumeration value="Film: Video-Produktion: Intro/Outro"/>
          <xsd:enumeration value="Messen und Veranstaltungen"/>
          <xsd:enumeration value="Messen: Aufstellbanner"/>
          <xsd:enumeration value="Messen: Mobiler Messestand"/>
          <xsd:enumeration value="Messen: Sitzwürfel"/>
          <xsd:enumeration value="Print: ABC der Sprachkurse"/>
          <xsd:enumeration value="Print: Anzeige/Plakat &quot;Sprachkursanzeigen&quot;"/>
          <xsd:enumeration value="Print: Anzeige/Plakat (blanco)"/>
          <xsd:enumeration value="Print: Broschüre (blanco)"/>
          <xsd:enumeration value="Print: CD/DVD (blanco)"/>
          <xsd:enumeration value="Print: Grußkarte (blanco)"/>
          <xsd:enumeration value="Print: Imagebroschüre Prüfungen"/>
          <xsd:enumeration value="Print: Imagebroschüre Sprache"/>
          <xsd:enumeration value="Print: Imageflyer Institute"/>
          <xsd:enumeration value="Print: Infomappe"/>
          <xsd:enumeration value="Print: Kurseinleger"/>
          <xsd:enumeration value="Print: Lesezeichen"/>
          <xsd:enumeration value="Print: Miniwörterbuch &quot;Deutsch im Geschäftsleben&quot;"/>
          <xsd:enumeration value="Print: Posterserie &quot;Ein dicker Hund&quot;"/>
          <xsd:enumeration value="Print: Posterserie Prüfungen"/>
          <xsd:enumeration value="Print: Postkarte BULATS"/>
          <xsd:enumeration value="Print: Postkarte oder DIN A6-Flyer (blanco)"/>
          <xsd:enumeration value="Print: Programmflyer (Leserichtung links nach rechts)"/>
          <xsd:enumeration value="Print: Programmflyer (Leserichtung rechts nach links)"/>
          <xsd:enumeration value="Print: Prüfungsflyer"/>
          <xsd:enumeration value="Print: Sprachkursbroschüre"/>
          <xsd:enumeration value="Print: Sprachkursmappe"/>
          <xsd:enumeration value="Print: TestDaF-Flyer"/>
          <xsd:enumeration value="Print: Weihnachtskarte"/>
          <xsd:enumeration value="Signalisation"/>
          <xsd:enumeration value="Web: Anmeldeformular"/>
          <xsd:enumeration value="Web: Banner dynamisch &quot;Blended Learning&quot;"/>
          <xsd:enumeration value="Web: Facebook"/>
          <xsd:enumeration value="Web: Facebook &quot;Blended Learning&quot;"/>
          <xsd:enumeration value="Web: Facebook &quot;Teilnehmer gewinnen&quot;"/>
          <xsd:enumeration value="Web: Newsletter"/>
          <xsd:enumeration value="Web: Newsletter &quot;Blended Learning&quot;"/>
          <xsd:enumeration value="Web: Newsletter &quot;Teilnehmer gewinnen&quot;"/>
          <xsd:enumeration value="Web: Störer/Banner &quot;Deutsch lernen&quot;"/>
          <xsd:enumeration value="Web: Störer/Banner dynamisch"/>
          <xsd:enumeration value="Web: Störer/Banner statisch"/>
          <xsd:enumeration value="Web: Twitter &quot;Blended Learning&quot;"/>
          <xsd:enumeration value="Web: Website-Störer &quot;Blended Learning&quot;"/>
          <xsd:enumeration value="Web: Website-Störer &quot;Teilnehmer gewinnen&quot;"/>
          <xsd:enumeration value="Werbeartikel"/>
        </xsd:restriction>
      </xsd:simpleType>
    </xsd:element>
    <xsd:element name="gimmp_Vor_IntDownloadCount" ma:index="13" ma:displayName="Downloads Intranet" ma:decimals="0" ma:default="0" ma:internalName="gimmp_Vor_IntDownloadCount" ma:readOnly="true">
      <xsd:simpleType>
        <xsd:restriction base="dms:Number"/>
      </xsd:simpleType>
    </xsd:element>
    <xsd:element name="gimmp_Vor_ExtDownloadCount" ma:index="14" ma:displayName="Downloads Extranet" ma:decimals="0" ma:default="0" ma:internalName="gimmp_Vor_ExtDownloadCount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Beschreibung"/>
        <xsd:element ref="dc:subject" minOccurs="0" maxOccurs="1"/>
        <xsd:element ref="dc:description" minOccurs="0" maxOccurs="1"/>
        <xsd:element name="keywords" minOccurs="0" maxOccurs="1" type="xsd:string" ma:index="11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856740-40EF-487D-A6A8-00D06008DE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6935A7-B43F-4C7C-B662-D6E9DC097339}">
  <ds:schemaRefs>
    <ds:schemaRef ds:uri="http://schemas.microsoft.com/office/2006/metadata/properties"/>
    <ds:schemaRef ds:uri="http://schemas.microsoft.com/office/infopath/2007/PartnerControls"/>
    <ds:schemaRef ds:uri="d9d6aa0b-def3-4076-afc9-b5668e48dd53"/>
    <ds:schemaRef ds:uri="c216c60e-cf8b-4564-aa4f-56f41349513c"/>
  </ds:schemaRefs>
</ds:datastoreItem>
</file>

<file path=customXml/itemProps3.xml><?xml version="1.0" encoding="utf-8"?>
<ds:datastoreItem xmlns:ds="http://schemas.openxmlformats.org/officeDocument/2006/customXml" ds:itemID="{1F481D78-6B56-4B7B-A448-50BAC21F2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6c60e-cf8b-4564-aa4f-56f41349513c"/>
    <ds:schemaRef ds:uri="d9d6aa0b-def3-4076-afc9-b5668e48d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Goethe Institut</Template>
  <TotalTime>347</TotalTime>
  <Words>1108</Words>
  <Application>Microsoft Macintosh PowerPoint</Application>
  <PresentationFormat>On-screen Show (16:9)</PresentationFormat>
  <Paragraphs>149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Verdana</vt:lpstr>
      <vt:lpstr>Wingdings</vt:lpstr>
      <vt:lpstr>Wingdings 2</vt:lpstr>
      <vt:lpstr>Goethe Institut</vt:lpstr>
      <vt:lpstr>Afterschool  Program:  Be Beuys</vt:lpstr>
      <vt:lpstr>Welcome to Session 8  </vt:lpstr>
      <vt:lpstr>Willkommen zu Sitzung 8  </vt:lpstr>
      <vt:lpstr>Goals for today   you Choose a name for your art project group.   You finalize your project plan.    you decide on a way to visualize     Your Project plan.  </vt:lpstr>
      <vt:lpstr>PROGRAM OVERVIEW     1 MIN     FIND OUT WHERE WE ARE IN OUR PROGRAM.</vt:lpstr>
      <vt:lpstr>Agenda     </vt:lpstr>
      <vt:lpstr>Warm-Up: Two truths and a lie      3 Min         </vt:lpstr>
      <vt:lpstr>Warm-Up: Two truths and a lie      2 Min         </vt:lpstr>
      <vt:lpstr>Warm-Up: Two truths and a lie      5 Min         </vt:lpstr>
      <vt:lpstr>Warm-Up: Two truths and a lie      2 Min         </vt:lpstr>
      <vt:lpstr>Warm-Up: Zwei Wahrheiten und eine Lüge      3 Min         </vt:lpstr>
      <vt:lpstr>Warm-Up: Zwei wahrheiten und eine Lüge      2 Min         </vt:lpstr>
      <vt:lpstr>Warm-Up: ZWEI WAHRHEITEN UND EINE LÜGE      5 Min         </vt:lpstr>
      <vt:lpstr>Warm-Up: Zwei wahrheiten und eine lüge      2 Min         </vt:lpstr>
      <vt:lpstr>Choosing a group name      10 Min         </vt:lpstr>
      <vt:lpstr>Choosing a group name      2 Min         </vt:lpstr>
      <vt:lpstr>RECAP: COURSE ACHIEVEMENTS      5 Min         </vt:lpstr>
      <vt:lpstr>Finalizing your project plan      10 Min         </vt:lpstr>
      <vt:lpstr>Finalizing your project plan      20 Min         </vt:lpstr>
      <vt:lpstr>Finalizing your project plan      3 Min         </vt:lpstr>
      <vt:lpstr>PowerPoint Presentation</vt:lpstr>
      <vt:lpstr>Reflection: Snowball fight      5 Min         </vt:lpstr>
      <vt:lpstr>Preview: Session 9  </vt:lpstr>
      <vt:lpstr>See you next week! </vt:lpstr>
      <vt:lpstr> Scheidemann, R. (1973, October 20). Joseph Beuys in a log-boat.[Photograph]. ČTK/DPA, Düsseldorf.  Müller, B. (1972, November 23). Joseph Beuys Maschendrahtzaun[Photograph]. DPA, Düsseldorf.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Marike Heesch</dc:creator>
  <cp:keywords/>
  <cp:lastModifiedBy>Marike Heesch</cp:lastModifiedBy>
  <cp:revision>13</cp:revision>
  <dcterms:created xsi:type="dcterms:W3CDTF">2021-09-24T17:35:27Z</dcterms:created>
  <dcterms:modified xsi:type="dcterms:W3CDTF">2022-03-14T21:29:12Z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