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26" Type="http://schemas.openxmlformats.org/officeDocument/2006/relationships/customXml" Target="../customXml/item3.xml"/><Relationship Id="rId21" Type="http://schemas.openxmlformats.org/officeDocument/2006/relationships/slide" Target="slides/slide16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5" Type="http://schemas.openxmlformats.org/officeDocument/2006/relationships/customXml" Target="../customXml/item2.xml"/><Relationship Id="rId20" Type="http://schemas.openxmlformats.org/officeDocument/2006/relationships/slide" Target="slides/slide15.xml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24" Type="http://schemas.openxmlformats.org/officeDocument/2006/relationships/customXml" Target="../customXml/item1.xml"/><Relationship Id="rId23" Type="http://schemas.openxmlformats.org/officeDocument/2006/relationships/slide" Target="slides/slide18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Relationship Id="rId4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Relationship Id="rId4" Type="http://schemas.openxmlformats.org/officeDocument/2006/relationships/image" Target="../media/image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g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5000"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ctrTitle"/>
          </p:nvPr>
        </p:nvSpPr>
        <p:spPr>
          <a:xfrm>
            <a:off x="1524000" y="3192567"/>
            <a:ext cx="6096000" cy="6274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/>
              <a:t>WELCOME TO A TOP WORKSHOP</a:t>
            </a:r>
            <a:endParaRPr/>
          </a:p>
        </p:txBody>
      </p:sp>
      <p:sp>
        <p:nvSpPr>
          <p:cNvPr id="90" name="Google Shape;90;p13"/>
          <p:cNvSpPr txBox="1"/>
          <p:nvPr>
            <p:ph idx="1" type="subTitle"/>
          </p:nvPr>
        </p:nvSpPr>
        <p:spPr>
          <a:xfrm>
            <a:off x="1371600" y="3790950"/>
            <a:ext cx="64008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</a:rPr>
              <a:t>presented by Leader Name</a:t>
            </a:r>
            <a:endParaRPr/>
          </a:p>
        </p:txBody>
      </p:sp>
      <p:sp>
        <p:nvSpPr>
          <p:cNvPr id="91" name="Google Shape;91;p13"/>
          <p:cNvSpPr txBox="1"/>
          <p:nvPr>
            <p:ph idx="10" type="dt"/>
          </p:nvPr>
        </p:nvSpPr>
        <p:spPr>
          <a:xfrm>
            <a:off x="3505200" y="440055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MONDAY, AUGUST 3, 2020</a:t>
            </a:r>
            <a:endParaRPr/>
          </a:p>
        </p:txBody>
      </p:sp>
      <p:pic>
        <p:nvPicPr>
          <p:cNvPr descr="S:\TOP Work Covid\Fotos\TOP Logo\Square Logo 500x500.jpg" id="92" name="Google Shape;9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57105" y="0"/>
            <a:ext cx="1047750" cy="10477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5000"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/>
        </p:nvSpPr>
        <p:spPr>
          <a:xfrm>
            <a:off x="2654376" y="2183944"/>
            <a:ext cx="382752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 MATERIALS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5000"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/>
        </p:nvSpPr>
        <p:spPr>
          <a:xfrm>
            <a:off x="2273218" y="2183944"/>
            <a:ext cx="458984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BREAKOUT ROOMS</a:t>
            </a:r>
            <a:endParaRPr/>
          </a:p>
        </p:txBody>
      </p:sp>
      <p:pic>
        <p:nvPicPr>
          <p:cNvPr descr="S:\TOP Work Covid\Fotos\TOP Logo\Square Logo 500x500.jpg" id="157" name="Google Shape;15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57105" y="0"/>
            <a:ext cx="1047750" cy="10477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5000"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/>
        </p:nvSpPr>
        <p:spPr>
          <a:xfrm>
            <a:off x="1868047" y="2183944"/>
            <a:ext cx="540019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 PROCESS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7804" y="0"/>
            <a:ext cx="156619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Calibri"/>
              <a:buNone/>
            </a:pPr>
            <a:r>
              <a:rPr b="1" lang="en-US" sz="3200" u="sng">
                <a:solidFill>
                  <a:srgbClr val="FFC000"/>
                </a:solidFill>
              </a:rPr>
              <a:t>APPLICATION STRATEGY</a:t>
            </a:r>
            <a:endParaRPr/>
          </a:p>
        </p:txBody>
      </p:sp>
      <p:sp>
        <p:nvSpPr>
          <p:cNvPr id="169" name="Google Shape;169;p25"/>
          <p:cNvSpPr txBox="1"/>
          <p:nvPr>
            <p:ph idx="1" type="body"/>
          </p:nvPr>
        </p:nvSpPr>
        <p:spPr>
          <a:xfrm>
            <a:off x="457200" y="1200151"/>
            <a:ext cx="7120604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/>
              <a:t>Read the FAQ! Do NOT wait to start!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/>
              <a:t>Application timeline: October-January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/>
              <a:t>Average time requirement: 10 hours +/-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/>
              <a:t>Ask someone to proof-read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/>
              <a:t>Be prepared to submit a lesson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 u="sng"/>
              <a:t>Keep it student &amp; peer focused!</a:t>
            </a:r>
            <a:endParaRPr/>
          </a:p>
        </p:txBody>
      </p:sp>
      <p:pic>
        <p:nvPicPr>
          <p:cNvPr descr="S:\TOP Work Covid\Fotos\TOP Logo\Square Logo 500x500.jpg" id="170" name="Google Shape;17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57105" y="0"/>
            <a:ext cx="1047750" cy="10477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7804" y="0"/>
            <a:ext cx="156619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Calibri"/>
              <a:buNone/>
            </a:pPr>
            <a:r>
              <a:rPr b="1" lang="en-US" sz="3200" u="sng">
                <a:solidFill>
                  <a:srgbClr val="FFC000"/>
                </a:solidFill>
              </a:rPr>
              <a:t>10 HOURS!?! (or more)</a:t>
            </a:r>
            <a:endParaRPr/>
          </a:p>
        </p:txBody>
      </p:sp>
      <p:sp>
        <p:nvSpPr>
          <p:cNvPr id="177" name="Google Shape;177;p26"/>
          <p:cNvSpPr txBox="1"/>
          <p:nvPr>
            <p:ph idx="1" type="body"/>
          </p:nvPr>
        </p:nvSpPr>
        <p:spPr>
          <a:xfrm>
            <a:off x="457200" y="1200151"/>
            <a:ext cx="7120604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/>
              <a:t>TOP is looking for the best qualified educators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/>
              <a:t>25-33% applicant success rate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/>
              <a:t>Over $7,000 USD investment per study tour participant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/>
              <a:t>Post-tour requirements:</a:t>
            </a:r>
            <a:br>
              <a:rPr lang="en-US" sz="2800"/>
            </a:br>
            <a:r>
              <a:rPr lang="en-US" sz="2800"/>
              <a:t>Inquiry lesson + workshop</a:t>
            </a:r>
            <a:endParaRPr/>
          </a:p>
        </p:txBody>
      </p:sp>
      <p:pic>
        <p:nvPicPr>
          <p:cNvPr descr="S:\TOP Work Covid\Fotos\TOP Logo\Square Logo 500x500.jpg" id="178" name="Google Shape;17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57105" y="0"/>
            <a:ext cx="1047750" cy="10477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7804" y="0"/>
            <a:ext cx="156619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Calibri"/>
              <a:buNone/>
            </a:pPr>
            <a:r>
              <a:rPr b="1" lang="en-US" sz="3200" u="sng">
                <a:solidFill>
                  <a:srgbClr val="FFC000"/>
                </a:solidFill>
              </a:rPr>
              <a:t>CONTACT</a:t>
            </a:r>
            <a:endParaRPr/>
          </a:p>
        </p:txBody>
      </p:sp>
      <p:sp>
        <p:nvSpPr>
          <p:cNvPr id="185" name="Google Shape;185;p27"/>
          <p:cNvSpPr txBox="1"/>
          <p:nvPr>
            <p:ph idx="1" type="body"/>
          </p:nvPr>
        </p:nvSpPr>
        <p:spPr>
          <a:xfrm>
            <a:off x="457200" y="1200151"/>
            <a:ext cx="7120604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/>
              <a:t>Web: www.goethe.de/top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/>
              <a:t>Social media: @topteachgermany</a:t>
            </a:r>
            <a:endParaRPr sz="2800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/>
              <a:t>E-mail: top@goethe.de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800"/>
          </a:p>
        </p:txBody>
      </p:sp>
      <p:pic>
        <p:nvPicPr>
          <p:cNvPr descr="S:\TOP Work Covid\Fotos\TOP Logo\Square Logo 500x500.jpg" id="186" name="Google Shape;18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57105" y="0"/>
            <a:ext cx="1047750" cy="10477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5000"/>
          </a:blip>
          <a:stretch>
            <a:fillRect/>
          </a:stretch>
        </a:blip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/>
          <p:nvPr/>
        </p:nvSpPr>
        <p:spPr>
          <a:xfrm>
            <a:off x="3929979" y="2183944"/>
            <a:ext cx="127631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Q&amp;A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5000"/>
          </a:blip>
          <a:stretch>
            <a:fillRect/>
          </a:stretch>
        </a:blip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/>
          <p:nvPr/>
        </p:nvSpPr>
        <p:spPr>
          <a:xfrm>
            <a:off x="2257375" y="2183944"/>
            <a:ext cx="462152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AUF WIEDERSEHEN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3900" y="2199673"/>
            <a:ext cx="4036200" cy="93545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0"/>
          <p:cNvSpPr txBox="1"/>
          <p:nvPr/>
        </p:nvSpPr>
        <p:spPr>
          <a:xfrm>
            <a:off x="3001295" y="3663975"/>
            <a:ext cx="313746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 IS A PUBLIC / PRIVATE PARTNERSHIP</a:t>
            </a:r>
            <a:endParaRPr/>
          </a:p>
        </p:txBody>
      </p:sp>
      <p:sp>
        <p:nvSpPr>
          <p:cNvPr id="203" name="Google Shape;203;p30"/>
          <p:cNvSpPr txBox="1"/>
          <p:nvPr/>
        </p:nvSpPr>
        <p:spPr>
          <a:xfrm>
            <a:off x="2699128" y="785217"/>
            <a:ext cx="373884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THANKS: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PHOTOS COURTESY OF BERNHARD LUDEWIG</a:t>
            </a:r>
            <a:endParaRPr/>
          </a:p>
        </p:txBody>
      </p:sp>
      <p:pic>
        <p:nvPicPr>
          <p:cNvPr id="204" name="Google Shape;204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7355" y="4167385"/>
            <a:ext cx="6849290" cy="75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5000"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/>
        </p:nvSpPr>
        <p:spPr>
          <a:xfrm>
            <a:off x="496900" y="438150"/>
            <a:ext cx="216963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481790" y="1378978"/>
            <a:ext cx="5526321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ICE BREAKER ACTIVITY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TOP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 MATERIALS + SAMPLE LESSON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BREAKOUTS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STUDY TOUR APPLICATION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Q&amp;A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5000"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/>
        </p:nvSpPr>
        <p:spPr>
          <a:xfrm>
            <a:off x="2532297" y="2184851"/>
            <a:ext cx="407079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5000"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/>
        </p:nvSpPr>
        <p:spPr>
          <a:xfrm>
            <a:off x="1916798" y="2184851"/>
            <a:ext cx="530523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ICE BREAKER ACTIVITY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5000"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/>
        </p:nvSpPr>
        <p:spPr>
          <a:xfrm>
            <a:off x="3126842" y="2183944"/>
            <a:ext cx="288258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TOP</a:t>
            </a:r>
            <a:endParaRPr/>
          </a:p>
        </p:txBody>
      </p:sp>
      <p:pic>
        <p:nvPicPr>
          <p:cNvPr descr="S:\TOP Work Covid\Fotos\TOP Logo\Square Logo 500x500.jpg" id="114" name="Google Shape;11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57105" y="0"/>
            <a:ext cx="1047750" cy="10477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7804" y="0"/>
            <a:ext cx="156619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US" sz="3200" u="sng"/>
              <a:t>ABOUT TOP</a:t>
            </a:r>
            <a:endParaRPr/>
          </a:p>
        </p:txBody>
      </p:sp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457200" y="1200151"/>
            <a:ext cx="712378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/>
              <a:t>Founded: 2002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/>
              <a:t>Office: Goethe-Institut Washington, DC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/>
              <a:t>Staff: 3x Full-Time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/>
              <a:t>Provide information about contemporary Germany: </a:t>
            </a:r>
            <a:br>
              <a:rPr lang="en-US"/>
            </a:br>
            <a:r>
              <a:rPr b="1" lang="en-US"/>
              <a:t>Education, </a:t>
            </a:r>
            <a:r>
              <a:rPr b="1" lang="en-US">
                <a:solidFill>
                  <a:srgbClr val="FF0000"/>
                </a:solidFill>
              </a:rPr>
              <a:t>Dialogue</a:t>
            </a:r>
            <a:r>
              <a:rPr b="1" lang="en-US"/>
              <a:t>, </a:t>
            </a:r>
            <a:r>
              <a:rPr b="1" lang="en-US">
                <a:solidFill>
                  <a:srgbClr val="FFC000"/>
                </a:solidFill>
              </a:rPr>
              <a:t>Experience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/>
              <a:t>For social studies and STEM educators</a:t>
            </a:r>
            <a:endParaRPr/>
          </a:p>
        </p:txBody>
      </p:sp>
      <p:pic>
        <p:nvPicPr>
          <p:cNvPr descr="S:\TOP Work Covid\Fotos\TOP Logo\Square Logo 500x500.jpg" id="122" name="Google Shape;12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57105" y="0"/>
            <a:ext cx="1047750" cy="10477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7804" y="0"/>
            <a:ext cx="156619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US" sz="3200" u="sng"/>
              <a:t>EDUCATION</a:t>
            </a:r>
            <a:endParaRPr/>
          </a:p>
        </p:txBody>
      </p:sp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457200" y="1200151"/>
            <a:ext cx="7120604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/>
              <a:t>TOP produces (FREE) teaching materials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/>
              <a:t>Nearly 10,000 hardcopies provided to workshop attendees, annually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/>
              <a:t>Instructional guides, newsletters, films, DVDs, wall maps, and more</a:t>
            </a:r>
            <a:endParaRPr/>
          </a:p>
        </p:txBody>
      </p:sp>
      <p:pic>
        <p:nvPicPr>
          <p:cNvPr descr="S:\TOP Work Covid\Fotos\TOP Logo\Square Logo 500x500.jpg" id="130" name="Google Shape;13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57105" y="0"/>
            <a:ext cx="1047750" cy="10477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7804" y="0"/>
            <a:ext cx="156619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b="1" lang="en-US" sz="3200" u="sng">
                <a:solidFill>
                  <a:srgbClr val="FF0000"/>
                </a:solidFill>
              </a:rPr>
              <a:t>DIALOGUE</a:t>
            </a:r>
            <a:endParaRPr/>
          </a:p>
        </p:txBody>
      </p:sp>
      <p:sp>
        <p:nvSpPr>
          <p:cNvPr id="137" name="Google Shape;137;p20"/>
          <p:cNvSpPr txBox="1"/>
          <p:nvPr>
            <p:ph idx="1" type="body"/>
          </p:nvPr>
        </p:nvSpPr>
        <p:spPr>
          <a:xfrm>
            <a:off x="457200" y="1200151"/>
            <a:ext cx="7120604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/>
              <a:t>TOP sponsors workshops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/>
              <a:t>Nearly 250 annually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/>
              <a:t>Over 3,000 combined attendance annually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/>
              <a:t>Virtual workshops a growing trend</a:t>
            </a:r>
            <a:endParaRPr/>
          </a:p>
        </p:txBody>
      </p:sp>
      <p:pic>
        <p:nvPicPr>
          <p:cNvPr descr="S:\TOP Work Covid\Fotos\TOP Logo\Square Logo 500x500.jpg" id="138" name="Google Shape;13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57105" y="0"/>
            <a:ext cx="1047750" cy="10477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7804" y="0"/>
            <a:ext cx="156619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Calibri"/>
              <a:buNone/>
            </a:pPr>
            <a:r>
              <a:rPr b="1" lang="en-US" sz="3200" u="sng">
                <a:solidFill>
                  <a:srgbClr val="FFC000"/>
                </a:solidFill>
              </a:rPr>
              <a:t>EXPERIENCE</a:t>
            </a:r>
            <a:endParaRPr/>
          </a:p>
        </p:txBody>
      </p:sp>
      <p:sp>
        <p:nvSpPr>
          <p:cNvPr id="145" name="Google Shape;145;p21"/>
          <p:cNvSpPr txBox="1"/>
          <p:nvPr>
            <p:ph idx="1" type="body"/>
          </p:nvPr>
        </p:nvSpPr>
        <p:spPr>
          <a:xfrm>
            <a:off x="457200" y="1200151"/>
            <a:ext cx="7120604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/>
              <a:t>TOP sends educators to Germany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/>
              <a:t>55 annually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/>
              <a:t>All expenses paid </a:t>
            </a:r>
            <a:r>
              <a:rPr i="1" lang="en-US" sz="2000"/>
              <a:t>($350 refundable deposit)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/>
              <a:t>Summer study tour duration: two weeks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/>
              <a:t>Applicants from US (50+DC) plus Canada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/>
              <a:t>No TOP study tour has the same itinerary</a:t>
            </a:r>
            <a:endParaRPr/>
          </a:p>
        </p:txBody>
      </p:sp>
      <p:pic>
        <p:nvPicPr>
          <p:cNvPr descr="S:\TOP Work Covid\Fotos\TOP Logo\Square Logo 500x500.jpg" id="146" name="Google Shape;14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57105" y="0"/>
            <a:ext cx="1047750" cy="10477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296EB424C8F184CAB0B856B4F5C896D" ma:contentTypeVersion="15" ma:contentTypeDescription="Ein neues Dokument erstellen." ma:contentTypeScope="" ma:versionID="44167f6567e474e1f6f7b9c73834410b">
  <xsd:schema xmlns:xsd="http://www.w3.org/2001/XMLSchema" xmlns:xs="http://www.w3.org/2001/XMLSchema" xmlns:p="http://schemas.microsoft.com/office/2006/metadata/properties" xmlns:ns2="86864300-7b5e-4456-b417-8e0290cbe512" xmlns:ns3="65b94c36-a9b2-4330-967d-e05a28a71187" targetNamespace="http://schemas.microsoft.com/office/2006/metadata/properties" ma:root="true" ma:fieldsID="a20c67ca71686f8c767daf9d788b8123" ns2:_="" ns3:_="">
    <xsd:import namespace="86864300-7b5e-4456-b417-8e0290cbe512"/>
    <xsd:import namespace="65b94c36-a9b2-4330-967d-e05a28a711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864300-7b5e-4456-b417-8e0290cbe5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b94c36-a9b2-4330-967d-e05a28a7118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9aa72d4-2755-4279-bb20-473c64ea5416}" ma:internalName="TaxCatchAll" ma:showField="CatchAllData" ma:web="65b94c36-a9b2-4330-967d-e05a28a711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864300-7b5e-4456-b417-8e0290cbe512">
      <Terms xmlns="http://schemas.microsoft.com/office/infopath/2007/PartnerControls"/>
    </lcf76f155ced4ddcb4097134ff3c332f>
    <TaxCatchAll xmlns="65b94c36-a9b2-4330-967d-e05a28a71187" xsi:nil="true"/>
  </documentManagement>
</p:properties>
</file>

<file path=customXml/itemProps1.xml><?xml version="1.0" encoding="utf-8"?>
<ds:datastoreItem xmlns:ds="http://schemas.openxmlformats.org/officeDocument/2006/customXml" ds:itemID="{8D7BC80D-654E-471B-A883-1CBAD343D0C9}"/>
</file>

<file path=customXml/itemProps2.xml><?xml version="1.0" encoding="utf-8"?>
<ds:datastoreItem xmlns:ds="http://schemas.openxmlformats.org/officeDocument/2006/customXml" ds:itemID="{56C231CF-F3C5-49C5-B18E-A44A7C883130}"/>
</file>

<file path=customXml/itemProps3.xml><?xml version="1.0" encoding="utf-8"?>
<ds:datastoreItem xmlns:ds="http://schemas.openxmlformats.org/officeDocument/2006/customXml" ds:itemID="{98318C48-2D71-47C7-868F-6670EFEC17C7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0x0101007296EB424C8F184CAB0B856B4F5C896D</vt:lpwstr>
  </property>
</Properties>
</file>